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11" r:id="rId2"/>
    <p:sldId id="314" r:id="rId3"/>
    <p:sldId id="315" r:id="rId4"/>
    <p:sldId id="316" r:id="rId5"/>
    <p:sldId id="321" r:id="rId6"/>
    <p:sldId id="318" r:id="rId7"/>
    <p:sldId id="319" r:id="rId8"/>
    <p:sldId id="320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00B"/>
    <a:srgbClr val="C4BC50"/>
    <a:srgbClr val="00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6727" autoAdjust="0"/>
  </p:normalViewPr>
  <p:slideViewPr>
    <p:cSldViewPr snapToGrid="0">
      <p:cViewPr varScale="1">
        <p:scale>
          <a:sx n="127" d="100"/>
          <a:sy n="127" d="100"/>
        </p:scale>
        <p:origin x="6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B9FE6-2278-4C1B-A4E3-C51D5C4A93A2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1F1BD-0522-4A0B-A17A-8BF906ED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6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2399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19863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4483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4802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462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6132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9160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7734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6686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6520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087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822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962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363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6220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2622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9969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206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0269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2636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7067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5500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2671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5264-7DEE-4688-8B1E-A6B2FF81E3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7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1131D-FAC7-47C1-91A1-C9A2724C93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D3C1-438E-42C6-AE63-9A1C3F9F6E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7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07680-E6C0-40BB-A607-E5BBE65D42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73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0854-8F0D-44AA-B7F0-92BC85C300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2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23A7-26A8-4D28-AD01-F7DA365E7B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7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8F57-E8F0-497F-B217-5E41FA7B22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4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3121-A4C9-446C-950A-9BBAA46446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6B553-20FB-4562-BBC3-1DB182A0B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1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FE1EC-3E6E-473F-A072-BFF753CF6B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3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A321-C206-45F4-ACC2-D8DA101C44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CFB4-89A2-49CC-8606-295F3A694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7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4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crdownload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1403" y="4671717"/>
            <a:ext cx="4813302" cy="1768509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rtl="1">
              <a:lnSpc>
                <a:spcPct val="150000"/>
              </a:lnSpc>
            </a:pPr>
            <a:r>
              <a:rPr lang="fa-IR" sz="6600" b="1" i="1" dirty="0">
                <a:ln w="12700" cmpd="sng"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C00000"/>
                </a:solidFill>
                <a:cs typeface="A Afsaneh" panose="02000700000000000000" pitchFamily="2" charset="-78"/>
              </a:rPr>
              <a:t>جلسه چهارم</a:t>
            </a:r>
            <a:endParaRPr lang="en-US" sz="6600" b="1" i="1" dirty="0">
              <a:ln w="12700" cmpd="sng">
                <a:solidFill>
                  <a:schemeClr val="accent4">
                    <a:lumMod val="75000"/>
                  </a:schemeClr>
                </a:solidFill>
              </a:ln>
              <a:solidFill>
                <a:srgbClr val="C00000"/>
              </a:solidFill>
              <a:latin typeface="Rockwell" panose="02060603020205020403" pitchFamily="18" charset="0"/>
              <a:cs typeface="A Afsaneh" panose="02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74629" y="4953838"/>
            <a:ext cx="2704933" cy="1768509"/>
          </a:xfrm>
          <a:solidFill>
            <a:schemeClr val="bg2">
              <a:lumMod val="25000"/>
              <a:alpha val="24000"/>
            </a:schemeClr>
          </a:solidFill>
          <a:ln>
            <a:noFill/>
          </a:ln>
          <a:effectLst>
            <a:glow rad="736600">
              <a:schemeClr val="bg2">
                <a:lumMod val="50000"/>
                <a:alpha val="21000"/>
              </a:schemeClr>
            </a:glow>
            <a:softEdge rad="584200"/>
          </a:effectLst>
          <a:scene3d>
            <a:camera prst="orthographicFront"/>
            <a:lightRig rig="threePt" dir="t"/>
          </a:scene3d>
          <a:sp3d>
            <a:bevelT prst="relaxedInset"/>
            <a:bevelB w="114300" prst="artDeco"/>
          </a:sp3d>
        </p:spPr>
        <p:txBody>
          <a:bodyPr>
            <a:normAutofit/>
          </a:bodyPr>
          <a:lstStyle/>
          <a:p>
            <a:endParaRPr lang="fa-IR" sz="9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B Yagut" panose="00000400000000000000" pitchFamily="2" charset="-78"/>
            </a:endParaRPr>
          </a:p>
          <a:p>
            <a:r>
              <a:rPr lang="fa-IR" sz="1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B Yagut" panose="00000400000000000000" pitchFamily="2" charset="-78"/>
              </a:rPr>
              <a:t> مدرس دوره </a:t>
            </a:r>
          </a:p>
          <a:p>
            <a:endParaRPr lang="fa-IR" sz="8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B Yagut" panose="00000400000000000000" pitchFamily="2" charset="-78"/>
            </a:endParaRPr>
          </a:p>
          <a:p>
            <a:r>
              <a:rPr lang="fa-IR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B Yagut" panose="00000400000000000000" pitchFamily="2" charset="-78"/>
              </a:rPr>
              <a:t> قربان علیزاده</a:t>
            </a:r>
          </a:p>
          <a:p>
            <a:r>
              <a:rPr lang="fa-IR" sz="18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cs typeface="B Yagut" panose="00000400000000000000" pitchFamily="2" charset="-78"/>
              </a:rPr>
              <a:t> دانشجوی دکتری زلزله</a:t>
            </a:r>
          </a:p>
          <a:p>
            <a:endParaRPr lang="fa-IR" sz="18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B Yagut" panose="00000400000000000000" pitchFamily="2" charset="-78"/>
            </a:endParaRPr>
          </a:p>
          <a:p>
            <a:endParaRPr lang="en-US" sz="105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cs typeface="B Yagut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2443"/>
          <a:stretch/>
        </p:blipFill>
        <p:spPr>
          <a:xfrm>
            <a:off x="9773958" y="3409716"/>
            <a:ext cx="1633087" cy="1639487"/>
          </a:xfrm>
          <a:prstGeom prst="rect">
            <a:avLst/>
          </a:prstGeom>
          <a:effectLst>
            <a:outerShdw blurRad="50800" dist="38100" dir="11160000" sx="106000" sy="106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462324" y="4716053"/>
            <a:ext cx="1306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FFFF"/>
                </a:solidFill>
              </a:rPr>
              <a:t>S</a:t>
            </a:r>
            <a:r>
              <a:rPr lang="en-US" sz="1200" b="1" dirty="0">
                <a:solidFill>
                  <a:srgbClr val="00FFFF"/>
                </a:solidFill>
              </a:rPr>
              <a:t> </a:t>
            </a:r>
            <a:r>
              <a:rPr lang="en-US" sz="1600" b="1" dirty="0">
                <a:solidFill>
                  <a:srgbClr val="00FFFF"/>
                </a:solidFill>
              </a:rPr>
              <a:t>A Z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E </a:t>
            </a:r>
            <a:r>
              <a:rPr lang="en-US" sz="1600" b="1" dirty="0">
                <a:solidFill>
                  <a:srgbClr val="FF0000"/>
                </a:solidFill>
              </a:rPr>
              <a:t>S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A Z</a:t>
            </a:r>
            <a:endParaRPr lang="en-US" sz="1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66370" y="4731913"/>
            <a:ext cx="638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75000"/>
                  </a:schemeClr>
                </a:solidFill>
              </a:rPr>
              <a:t>C O 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A53EE3-43A0-40BA-830B-CB1601C17539}"/>
              </a:ext>
            </a:extLst>
          </p:cNvPr>
          <p:cNvSpPr txBox="1">
            <a:spLocks/>
          </p:cNvSpPr>
          <p:nvPr/>
        </p:nvSpPr>
        <p:spPr>
          <a:xfrm>
            <a:off x="3443844" y="-139701"/>
            <a:ext cx="7687654" cy="3752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>
              <a:lnSpc>
                <a:spcPct val="150000"/>
              </a:lnSpc>
            </a:pPr>
            <a:r>
              <a:rPr lang="fa-IR" sz="4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شبکه عصبی مصنوعی</a:t>
            </a:r>
            <a:endParaRPr lang="en-US" sz="48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B Titr" panose="00000700000000000000" pitchFamily="2" charset="-78"/>
            </a:endParaRPr>
          </a:p>
          <a:p>
            <a:pPr rtl="1">
              <a:lnSpc>
                <a:spcPct val="150000"/>
              </a:lnSpc>
            </a:pPr>
            <a:r>
              <a:rPr lang="en-US" sz="6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MLP</a:t>
            </a:r>
            <a:r>
              <a:rPr lang="fa-IR" sz="6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  و </a:t>
            </a:r>
            <a:r>
              <a:rPr lang="en-US" sz="6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RBF</a:t>
            </a:r>
          </a:p>
          <a:p>
            <a:pPr rtl="1">
              <a:lnSpc>
                <a:spcPct val="150000"/>
              </a:lnSpc>
            </a:pPr>
            <a:r>
              <a:rPr lang="fa-IR" sz="4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در نرم افزار </a:t>
            </a:r>
            <a:r>
              <a:rPr lang="en-US" sz="4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B Titr" panose="00000700000000000000" pitchFamily="2" charset="-78"/>
              </a:rPr>
              <a:t>MATLAB</a:t>
            </a:r>
            <a:endParaRPr lang="en-US" sz="48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ckwell" panose="02060603020205020403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252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826C15-1291-4EEE-85C0-74478A78F10E}"/>
              </a:ext>
            </a:extLst>
          </p:cNvPr>
          <p:cNvSpPr txBox="1"/>
          <p:nvPr/>
        </p:nvSpPr>
        <p:spPr>
          <a:xfrm>
            <a:off x="5239010" y="1050747"/>
            <a:ext cx="66199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تابع منطقی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XOR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sp>
          <p:nvSpPr>
            <p:cNvPr id="8" name="Rectangle 7"/>
            <p:cNvSpPr/>
            <p:nvPr/>
          </p:nvSpPr>
          <p:spPr>
            <a:xfrm>
              <a:off x="0" y="5617437"/>
              <a:ext cx="12192000" cy="1240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2272C-ABED-47E5-8A9E-6AFD9806F6E9}"/>
              </a:ext>
            </a:extLst>
          </p:cNvPr>
          <p:cNvSpPr txBox="1"/>
          <p:nvPr/>
        </p:nvSpPr>
        <p:spPr>
          <a:xfrm>
            <a:off x="1208029" y="283096"/>
            <a:ext cx="97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شبکه عصبی مصنوعی در نرم افزار متلب</a:t>
            </a:r>
            <a:endParaRPr lang="en-US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rim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FADA8-AFFC-40E1-9183-87E61F3881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r="16043" b="18502"/>
          <a:stretch/>
        </p:blipFill>
        <p:spPr>
          <a:xfrm>
            <a:off x="333037" y="1217233"/>
            <a:ext cx="3647843" cy="204687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8DCAA3F-88BB-4610-9AA8-9A86D9C65F33}"/>
              </a:ext>
            </a:extLst>
          </p:cNvPr>
          <p:cNvGrpSpPr/>
          <p:nvPr/>
        </p:nvGrpSpPr>
        <p:grpSpPr>
          <a:xfrm>
            <a:off x="105105" y="3737726"/>
            <a:ext cx="3694386" cy="2668537"/>
            <a:chOff x="105104" y="2861442"/>
            <a:chExt cx="4698757" cy="35448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670E77D-8C5D-4455-922D-71A47B731182}"/>
                </a:ext>
              </a:extLst>
            </p:cNvPr>
            <p:cNvGrpSpPr/>
            <p:nvPr/>
          </p:nvGrpSpPr>
          <p:grpSpPr>
            <a:xfrm>
              <a:off x="105104" y="2861442"/>
              <a:ext cx="4698757" cy="3544821"/>
              <a:chOff x="6096000" y="1836683"/>
              <a:chExt cx="4698757" cy="354482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D0B46AF1-067B-4194-8420-5E586F6E63EC}"/>
                  </a:ext>
                </a:extLst>
              </p:cNvPr>
              <p:cNvGrpSpPr/>
              <p:nvPr/>
            </p:nvGrpSpPr>
            <p:grpSpPr>
              <a:xfrm>
                <a:off x="6096000" y="1836683"/>
                <a:ext cx="4632434" cy="3544821"/>
                <a:chOff x="6096000" y="1836683"/>
                <a:chExt cx="4632434" cy="3544821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93E599E7-3611-43E0-8318-CEF0DBD18C09}"/>
                    </a:ext>
                  </a:extLst>
                </p:cNvPr>
                <p:cNvGrpSpPr/>
                <p:nvPr/>
              </p:nvGrpSpPr>
              <p:grpSpPr>
                <a:xfrm>
                  <a:off x="6946640" y="1836683"/>
                  <a:ext cx="3781794" cy="2758885"/>
                  <a:chOff x="3131385" y="3436883"/>
                  <a:chExt cx="3781794" cy="2758885"/>
                </a:xfrm>
              </p:grpSpPr>
              <p:cxnSp>
                <p:nvCxnSpPr>
                  <p:cNvPr id="22" name="Straight Arrow Connector 21">
                    <a:extLst>
                      <a:ext uri="{FF2B5EF4-FFF2-40B4-BE49-F238E27FC236}">
                        <a16:creationId xmlns:a16="http://schemas.microsoft.com/office/drawing/2014/main" id="{34BAFCE1-8823-4473-A9E0-F0F962998E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66065" y="3436883"/>
                    <a:ext cx="2146" cy="275888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7CA5DF35-C8ED-4997-B8DF-6BA14FDE57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31385" y="6011163"/>
                    <a:ext cx="3781794" cy="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8E75C75F-523C-43F8-99ED-24F94A6EE65C}"/>
                    </a:ext>
                  </a:extLst>
                </p:cNvPr>
                <p:cNvSpPr/>
                <p:nvPr/>
              </p:nvSpPr>
              <p:spPr>
                <a:xfrm>
                  <a:off x="7077026" y="4306669"/>
                  <a:ext cx="208587" cy="20858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0D831A56-7892-469E-83BF-865E0529205F}"/>
                    </a:ext>
                  </a:extLst>
                </p:cNvPr>
                <p:cNvSpPr/>
                <p:nvPr/>
              </p:nvSpPr>
              <p:spPr>
                <a:xfrm>
                  <a:off x="8444692" y="4296561"/>
                  <a:ext cx="208587" cy="208587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D036788-6451-41BB-9794-96E14324FB74}"/>
                    </a:ext>
                  </a:extLst>
                </p:cNvPr>
                <p:cNvSpPr/>
                <p:nvPr/>
              </p:nvSpPr>
              <p:spPr>
                <a:xfrm>
                  <a:off x="7078988" y="2980194"/>
                  <a:ext cx="208587" cy="208587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6164EFC9-B234-4A42-BA1B-8DE68B1B8949}"/>
                    </a:ext>
                  </a:extLst>
                </p:cNvPr>
                <p:cNvSpPr/>
                <p:nvPr/>
              </p:nvSpPr>
              <p:spPr>
                <a:xfrm>
                  <a:off x="8429350" y="2978727"/>
                  <a:ext cx="208587" cy="208587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674FB58-EAB4-4F20-A36C-3F56E75ED8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6000" y="3088172"/>
                  <a:ext cx="3161271" cy="2293332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EA60E6C-8BD8-4FE6-9587-25D136F53EC9}"/>
                  </a:ext>
                </a:extLst>
              </p:cNvPr>
              <p:cNvSpPr txBox="1"/>
              <p:nvPr/>
            </p:nvSpPr>
            <p:spPr>
              <a:xfrm>
                <a:off x="6607666" y="1836683"/>
                <a:ext cx="469360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1400" b="1" dirty="0">
                    <a:latin typeface="Calibri"/>
                    <a:cs typeface="B Zar" pitchFamily="2" charset="-78"/>
                  </a:rPr>
                  <a:t>y</a:t>
                </a:r>
                <a:endParaRPr kumimoji="0" lang="fa-I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FB1B525-5D19-4984-B816-35F5CB1CAC5A}"/>
                  </a:ext>
                </a:extLst>
              </p:cNvPr>
              <p:cNvSpPr txBox="1"/>
              <p:nvPr/>
            </p:nvSpPr>
            <p:spPr>
              <a:xfrm>
                <a:off x="10325397" y="4422440"/>
                <a:ext cx="469360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B Zar" pitchFamily="2" charset="-78"/>
                  </a:rPr>
                  <a:t>x</a:t>
                </a:r>
                <a:endParaRPr kumimoji="0" lang="fa-I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endParaRPr>
              </a:p>
            </p:txBody>
          </p:sp>
        </p:grp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1163171-CCBF-43A2-82EF-1D7BE296B5EF}"/>
                </a:ext>
              </a:extLst>
            </p:cNvPr>
            <p:cNvCxnSpPr>
              <a:cxnSpLocks/>
            </p:cNvCxnSpPr>
            <p:nvPr/>
          </p:nvCxnSpPr>
          <p:spPr>
            <a:xfrm>
              <a:off x="747910" y="3353429"/>
              <a:ext cx="3161271" cy="229333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BA7A5B-BB0B-42E3-9B87-4E409D3D134E}"/>
              </a:ext>
            </a:extLst>
          </p:cNvPr>
          <p:cNvGrpSpPr/>
          <p:nvPr/>
        </p:nvGrpSpPr>
        <p:grpSpPr>
          <a:xfrm>
            <a:off x="5140436" y="3647915"/>
            <a:ext cx="3770926" cy="2507200"/>
            <a:chOff x="5998652" y="1715421"/>
            <a:chExt cx="4796105" cy="333050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53B68BF-E134-4121-BA8B-D9F31ED07802}"/>
                </a:ext>
              </a:extLst>
            </p:cNvPr>
            <p:cNvGrpSpPr/>
            <p:nvPr/>
          </p:nvGrpSpPr>
          <p:grpSpPr>
            <a:xfrm>
              <a:off x="5998652" y="1836683"/>
              <a:ext cx="4729782" cy="3127224"/>
              <a:chOff x="5998652" y="1836683"/>
              <a:chExt cx="4729782" cy="3127224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33CE2F4-5B7C-4167-A52C-D1275A5A5073}"/>
                  </a:ext>
                </a:extLst>
              </p:cNvPr>
              <p:cNvGrpSpPr/>
              <p:nvPr/>
            </p:nvGrpSpPr>
            <p:grpSpPr>
              <a:xfrm>
                <a:off x="6946640" y="1836683"/>
                <a:ext cx="3781794" cy="2758885"/>
                <a:chOff x="3131385" y="3436883"/>
                <a:chExt cx="3781794" cy="2758885"/>
              </a:xfrm>
            </p:grpSpPr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CFC763E0-7B3B-47EC-A6AE-D8FA84F82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66065" y="3436883"/>
                  <a:ext cx="2146" cy="27588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A51302C8-4B1D-4D48-B7C7-119359F369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31385" y="6011163"/>
                  <a:ext cx="3781794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CFFF35C-C3AF-4F3D-B542-C19EECFECF8D}"/>
                  </a:ext>
                </a:extLst>
              </p:cNvPr>
              <p:cNvSpPr/>
              <p:nvPr/>
            </p:nvSpPr>
            <p:spPr>
              <a:xfrm>
                <a:off x="7077026" y="4306669"/>
                <a:ext cx="208587" cy="2085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EB1D3B-6E4F-4EDA-B9ED-F05510A48960}"/>
                  </a:ext>
                </a:extLst>
              </p:cNvPr>
              <p:cNvSpPr/>
              <p:nvPr/>
            </p:nvSpPr>
            <p:spPr>
              <a:xfrm>
                <a:off x="7078988" y="2980194"/>
                <a:ext cx="208587" cy="208587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D3D4AE7-82F2-4290-B7EF-C1950F6743D8}"/>
                  </a:ext>
                </a:extLst>
              </p:cNvPr>
              <p:cNvSpPr/>
              <p:nvPr/>
            </p:nvSpPr>
            <p:spPr>
              <a:xfrm>
                <a:off x="8429350" y="2978727"/>
                <a:ext cx="208587" cy="20858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6BE4D6A-1F85-4789-BD99-75CBFB8F39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8652" y="2228270"/>
                <a:ext cx="2639286" cy="2735637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12286B3-C8E8-4E39-A107-0C7E91B5A1D8}"/>
                </a:ext>
              </a:extLst>
            </p:cNvPr>
            <p:cNvSpPr txBox="1"/>
            <p:nvPr/>
          </p:nvSpPr>
          <p:spPr>
            <a:xfrm>
              <a:off x="6096000" y="1715421"/>
              <a:ext cx="1059437" cy="623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 b="1" dirty="0">
                  <a:latin typeface="Calibri"/>
                  <a:cs typeface="B Zar" pitchFamily="2" charset="-78"/>
                </a:rPr>
                <a:t>OR(Z</a:t>
              </a:r>
              <a:r>
                <a:rPr lang="en-US" sz="1100" b="1" dirty="0">
                  <a:latin typeface="Calibri"/>
                  <a:cs typeface="B Zar" pitchFamily="2" charset="-78"/>
                </a:rPr>
                <a:t>2</a:t>
              </a:r>
              <a:r>
                <a:rPr lang="en-US" sz="1400" b="1" dirty="0">
                  <a:latin typeface="Calibri"/>
                  <a:cs typeface="B Zar" pitchFamily="2" charset="-78"/>
                </a:rPr>
                <a:t>)</a:t>
              </a:r>
              <a:endPara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B3BBCF0-CEB0-470E-ACE8-1FCBCEA8D31E}"/>
                </a:ext>
              </a:extLst>
            </p:cNvPr>
            <p:cNvSpPr txBox="1"/>
            <p:nvPr/>
          </p:nvSpPr>
          <p:spPr>
            <a:xfrm>
              <a:off x="9387657" y="4422440"/>
              <a:ext cx="1407100" cy="623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AND(Z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1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)</a:t>
              </a:r>
              <a:endPara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45B3AAA-44EB-40AA-9A11-2A886A515EC1}"/>
              </a:ext>
            </a:extLst>
          </p:cNvPr>
          <p:cNvSpPr txBox="1"/>
          <p:nvPr/>
        </p:nvSpPr>
        <p:spPr>
          <a:xfrm>
            <a:off x="6720117" y="3708768"/>
            <a:ext cx="1707075" cy="567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Z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= Z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+ 0.5</a:t>
            </a: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3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826C15-1291-4EEE-85C0-74478A78F10E}"/>
              </a:ext>
            </a:extLst>
          </p:cNvPr>
          <p:cNvSpPr txBox="1"/>
          <p:nvPr/>
        </p:nvSpPr>
        <p:spPr>
          <a:xfrm>
            <a:off x="5239010" y="1050747"/>
            <a:ext cx="66199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تابع منطقی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XOR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sp>
          <p:nvSpPr>
            <p:cNvPr id="8" name="Rectangle 7"/>
            <p:cNvSpPr/>
            <p:nvPr/>
          </p:nvSpPr>
          <p:spPr>
            <a:xfrm>
              <a:off x="0" y="5617437"/>
              <a:ext cx="12192000" cy="1240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2272C-ABED-47E5-8A9E-6AFD9806F6E9}"/>
              </a:ext>
            </a:extLst>
          </p:cNvPr>
          <p:cNvSpPr txBox="1"/>
          <p:nvPr/>
        </p:nvSpPr>
        <p:spPr>
          <a:xfrm>
            <a:off x="1208029" y="283096"/>
            <a:ext cx="97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شبکه عصبی مصنوعی در نرم افزار متلب</a:t>
            </a:r>
            <a:endParaRPr lang="en-US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rim" panose="00000400000000000000" pitchFamily="2" charset="-78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5CE7E5D-DC5C-4CF0-AD3A-E13ACA436674}"/>
              </a:ext>
            </a:extLst>
          </p:cNvPr>
          <p:cNvGrpSpPr/>
          <p:nvPr/>
        </p:nvGrpSpPr>
        <p:grpSpPr>
          <a:xfrm>
            <a:off x="415740" y="1581661"/>
            <a:ext cx="11443223" cy="2729090"/>
            <a:chOff x="806780" y="1566699"/>
            <a:chExt cx="11443223" cy="2729090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2626BDB-2339-41F0-9288-EEBE5FC2BDBD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>
              <a:off x="3141009" y="2014333"/>
              <a:ext cx="653766" cy="153797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1B1B91F9-1E94-4F61-9DEC-5925AB80AC89}"/>
                </a:ext>
              </a:extLst>
            </p:cNvPr>
            <p:cNvGrpSpPr/>
            <p:nvPr/>
          </p:nvGrpSpPr>
          <p:grpSpPr>
            <a:xfrm>
              <a:off x="806780" y="1566699"/>
              <a:ext cx="11443223" cy="2729090"/>
              <a:chOff x="806780" y="1566699"/>
              <a:chExt cx="11443223" cy="2729090"/>
            </a:xfrm>
          </p:grpSpPr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10754EAC-47AD-4AE7-87B4-542D6DB302D6}"/>
                  </a:ext>
                </a:extLst>
              </p:cNvPr>
              <p:cNvGrpSpPr/>
              <p:nvPr/>
            </p:nvGrpSpPr>
            <p:grpSpPr>
              <a:xfrm>
                <a:off x="806780" y="1566699"/>
                <a:ext cx="11443223" cy="2729090"/>
                <a:chOff x="806780" y="1566699"/>
                <a:chExt cx="11443223" cy="2729090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8B4CC784-EF96-4240-A9CE-FDECF8DC131A}"/>
                    </a:ext>
                  </a:extLst>
                </p:cNvPr>
                <p:cNvCxnSpPr/>
                <p:nvPr/>
              </p:nvCxnSpPr>
              <p:spPr>
                <a:xfrm>
                  <a:off x="2041634" y="2004848"/>
                  <a:ext cx="162384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Straight Arrow Connector 2">
                  <a:extLst>
                    <a:ext uri="{FF2B5EF4-FFF2-40B4-BE49-F238E27FC236}">
                      <a16:creationId xmlns:a16="http://schemas.microsoft.com/office/drawing/2014/main" id="{5506A1AB-3F9F-4640-9E9A-2D959399B1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8029" y="2002221"/>
                  <a:ext cx="157458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86725226-09FD-44FA-9AB3-CC5EF9D9EC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29455" y="2002221"/>
                  <a:ext cx="536027" cy="123540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70C31EA6-CA6A-4EB2-914C-932F53D1341C}"/>
                    </a:ext>
                  </a:extLst>
                </p:cNvPr>
                <p:cNvSpPr/>
                <p:nvPr/>
              </p:nvSpPr>
              <p:spPr>
                <a:xfrm>
                  <a:off x="3665482" y="1566699"/>
                  <a:ext cx="882869" cy="87104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AND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9FA66DDC-0C5A-42B1-89FE-105D46CA6F4B}"/>
                    </a:ext>
                  </a:extLst>
                </p:cNvPr>
                <p:cNvSpPr/>
                <p:nvPr/>
              </p:nvSpPr>
              <p:spPr>
                <a:xfrm>
                  <a:off x="3665482" y="3424746"/>
                  <a:ext cx="882869" cy="87104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OR</a:t>
                  </a:r>
                </a:p>
              </p:txBody>
            </p: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7CC0D68E-B534-4CAD-976E-34AC5C0862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50883" y="3876032"/>
                  <a:ext cx="1631731" cy="1051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302E07B-7486-4E7F-B010-2E48369A0781}"/>
                    </a:ext>
                  </a:extLst>
                </p:cNvPr>
                <p:cNvSpPr txBox="1"/>
                <p:nvPr/>
              </p:nvSpPr>
              <p:spPr>
                <a:xfrm>
                  <a:off x="822546" y="1817555"/>
                  <a:ext cx="5123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C00000"/>
                      </a:solidFill>
                    </a:rPr>
                    <a:t>x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2876EC2E-BBC5-4B4B-805F-0104A86813F2}"/>
                    </a:ext>
                  </a:extLst>
                </p:cNvPr>
                <p:cNvSpPr txBox="1"/>
                <p:nvPr/>
              </p:nvSpPr>
              <p:spPr>
                <a:xfrm>
                  <a:off x="806780" y="3769460"/>
                  <a:ext cx="5123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C00000"/>
                      </a:solidFill>
                    </a:rPr>
                    <a:t>y</a:t>
                  </a:r>
                </a:p>
              </p:txBody>
            </p: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D8338E9D-AEC2-4570-832E-D5692BF4065D}"/>
                    </a:ext>
                  </a:extLst>
                </p:cNvPr>
                <p:cNvCxnSpPr>
                  <a:cxnSpLocks/>
                  <a:endCxn id="78" idx="1"/>
                </p:cNvCxnSpPr>
                <p:nvPr/>
              </p:nvCxnSpPr>
              <p:spPr>
                <a:xfrm>
                  <a:off x="6172199" y="2002221"/>
                  <a:ext cx="1141454" cy="59573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2090EDAE-752E-447F-9BC9-3644E457D350}"/>
                    </a:ext>
                  </a:extLst>
                </p:cNvPr>
                <p:cNvCxnSpPr/>
                <p:nvPr/>
              </p:nvCxnSpPr>
              <p:spPr>
                <a:xfrm>
                  <a:off x="4548351" y="2002221"/>
                  <a:ext cx="162384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0293C0A3-247F-497E-851B-8167B6EAB7FF}"/>
                    </a:ext>
                  </a:extLst>
                </p:cNvPr>
                <p:cNvCxnSpPr>
                  <a:cxnSpLocks/>
                  <a:endCxn id="12" idx="3"/>
                </p:cNvCxnSpPr>
                <p:nvPr/>
              </p:nvCxnSpPr>
              <p:spPr>
                <a:xfrm flipV="1">
                  <a:off x="3129455" y="2310181"/>
                  <a:ext cx="665320" cy="1576362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094A115D-25B9-4E44-92E8-7F17D08A4C4C}"/>
                    </a:ext>
                  </a:extLst>
                </p:cNvPr>
                <p:cNvCxnSpPr/>
                <p:nvPr/>
              </p:nvCxnSpPr>
              <p:spPr>
                <a:xfrm>
                  <a:off x="2036378" y="3876032"/>
                  <a:ext cx="162384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B1B172E2-A25A-455A-B3D7-38A7EF60344E}"/>
                    </a:ext>
                  </a:extLst>
                </p:cNvPr>
                <p:cNvCxnSpPr/>
                <p:nvPr/>
              </p:nvCxnSpPr>
              <p:spPr>
                <a:xfrm>
                  <a:off x="4548351" y="3865523"/>
                  <a:ext cx="1623848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Arrow Connector 74">
                  <a:extLst>
                    <a:ext uri="{FF2B5EF4-FFF2-40B4-BE49-F238E27FC236}">
                      <a16:creationId xmlns:a16="http://schemas.microsoft.com/office/drawing/2014/main" id="{1722DF18-8F36-4E87-8670-869F4867605D}"/>
                    </a:ext>
                  </a:extLst>
                </p:cNvPr>
                <p:cNvCxnSpPr>
                  <a:cxnSpLocks/>
                  <a:endCxn id="78" idx="3"/>
                </p:cNvCxnSpPr>
                <p:nvPr/>
              </p:nvCxnSpPr>
              <p:spPr>
                <a:xfrm flipV="1">
                  <a:off x="6172198" y="3213877"/>
                  <a:ext cx="1141455" cy="64639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D1436CD5-5763-4BD4-872A-D400CDCF87A9}"/>
                    </a:ext>
                  </a:extLst>
                </p:cNvPr>
                <p:cNvSpPr/>
                <p:nvPr/>
              </p:nvSpPr>
              <p:spPr>
                <a:xfrm>
                  <a:off x="7184360" y="2470395"/>
                  <a:ext cx="882869" cy="87104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N3</a:t>
                  </a:r>
                </a:p>
              </p:txBody>
            </p:sp>
            <p:cxnSp>
              <p:nvCxnSpPr>
                <p:cNvPr id="81" name="Straight Arrow Connector 80">
                  <a:extLst>
                    <a:ext uri="{FF2B5EF4-FFF2-40B4-BE49-F238E27FC236}">
                      <a16:creationId xmlns:a16="http://schemas.microsoft.com/office/drawing/2014/main" id="{354F0A68-2631-4EDC-AEBF-3AD33ECE0F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7229" y="2905916"/>
                  <a:ext cx="958530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370A87FD-5F7B-441C-945B-7AA613C25F1B}"/>
                    </a:ext>
                  </a:extLst>
                </p:cNvPr>
                <p:cNvSpPr txBox="1"/>
                <p:nvPr/>
              </p:nvSpPr>
              <p:spPr>
                <a:xfrm>
                  <a:off x="9251841" y="2633968"/>
                  <a:ext cx="299816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solidFill>
                        <a:srgbClr val="C00000"/>
                      </a:solidFill>
                    </a:rPr>
                    <a:t>Z = f(net)=x   XOR   y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DD60704F-E2BC-4BFA-B95C-C492385405D8}"/>
                    </a:ext>
                  </a:extLst>
                </p:cNvPr>
                <p:cNvSpPr txBox="1"/>
                <p:nvPr/>
              </p:nvSpPr>
              <p:spPr>
                <a:xfrm>
                  <a:off x="4511564" y="3445080"/>
                  <a:ext cx="166063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00000"/>
                      </a:solidFill>
                    </a:rPr>
                    <a:t>Z</a:t>
                  </a:r>
                  <a:r>
                    <a:rPr lang="en-US" sz="1600" b="1" dirty="0">
                      <a:solidFill>
                        <a:srgbClr val="C00000"/>
                      </a:solidFill>
                    </a:rPr>
                    <a:t>2</a:t>
                  </a:r>
                  <a:r>
                    <a:rPr lang="en-US" sz="2000" b="1" dirty="0">
                      <a:solidFill>
                        <a:srgbClr val="C00000"/>
                      </a:solidFill>
                    </a:rPr>
                    <a:t> = x   OR   y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CC5BB162-3062-49B8-AF0B-6003F40953DC}"/>
                    </a:ext>
                  </a:extLst>
                </p:cNvPr>
                <p:cNvSpPr txBox="1"/>
                <p:nvPr/>
              </p:nvSpPr>
              <p:spPr>
                <a:xfrm>
                  <a:off x="4577144" y="1589729"/>
                  <a:ext cx="18236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C00000"/>
                      </a:solidFill>
                    </a:rPr>
                    <a:t>Z</a:t>
                  </a:r>
                  <a:r>
                    <a:rPr lang="en-US" sz="1600" b="1" dirty="0">
                      <a:solidFill>
                        <a:srgbClr val="C00000"/>
                      </a:solidFill>
                    </a:rPr>
                    <a:t>1</a:t>
                  </a:r>
                  <a:r>
                    <a:rPr lang="en-US" sz="2000" b="1" dirty="0">
                      <a:solidFill>
                        <a:srgbClr val="C00000"/>
                      </a:solidFill>
                    </a:rPr>
                    <a:t> = x   AND   y</a:t>
                  </a:r>
                </a:p>
              </p:txBody>
            </p:sp>
          </p:grp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B4A27D18-2B1F-40C4-8306-30B093A98E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29455" y="2601310"/>
                <a:ext cx="536027" cy="12852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FAF2A47-8ADB-4D7C-AFD0-000158C112E7}"/>
              </a:ext>
            </a:extLst>
          </p:cNvPr>
          <p:cNvCxnSpPr>
            <a:cxnSpLocks/>
          </p:cNvCxnSpPr>
          <p:nvPr/>
        </p:nvCxnSpPr>
        <p:spPr>
          <a:xfrm flipV="1">
            <a:off x="6534733" y="3356400"/>
            <a:ext cx="666422" cy="14914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1311A16-3087-4A54-8B3B-C31C20515C2C}"/>
              </a:ext>
            </a:extLst>
          </p:cNvPr>
          <p:cNvCxnSpPr>
            <a:cxnSpLocks/>
          </p:cNvCxnSpPr>
          <p:nvPr/>
        </p:nvCxnSpPr>
        <p:spPr>
          <a:xfrm>
            <a:off x="687695" y="4829044"/>
            <a:ext cx="58470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52DF0B69-E966-4662-B2D1-242484743B6B}"/>
              </a:ext>
            </a:extLst>
          </p:cNvPr>
          <p:cNvSpPr txBox="1"/>
          <p:nvPr/>
        </p:nvSpPr>
        <p:spPr>
          <a:xfrm>
            <a:off x="401870" y="4543794"/>
            <a:ext cx="51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199F0E0-959F-473C-BA4B-A8FBEDA3AB11}"/>
              </a:ext>
            </a:extLst>
          </p:cNvPr>
          <p:cNvSpPr txBox="1"/>
          <p:nvPr/>
        </p:nvSpPr>
        <p:spPr>
          <a:xfrm>
            <a:off x="6231678" y="1945718"/>
            <a:ext cx="69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x</a:t>
            </a:r>
            <a:r>
              <a:rPr lang="en-US" sz="2400" b="1" dirty="0">
                <a:solidFill>
                  <a:srgbClr val="00B050"/>
                </a:solidFill>
              </a:rPr>
              <a:t>w</a:t>
            </a:r>
            <a:r>
              <a:rPr lang="en-US" sz="1200" b="1" dirty="0">
                <a:solidFill>
                  <a:srgbClr val="00B050"/>
                </a:solidFill>
              </a:rPr>
              <a:t>1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CBA7925-2B1C-4259-B934-E1A159587868}"/>
              </a:ext>
            </a:extLst>
          </p:cNvPr>
          <p:cNvSpPr txBox="1"/>
          <p:nvPr/>
        </p:nvSpPr>
        <p:spPr>
          <a:xfrm>
            <a:off x="5947826" y="3089302"/>
            <a:ext cx="69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x</a:t>
            </a:r>
            <a:r>
              <a:rPr lang="en-US" sz="2400" b="1" dirty="0">
                <a:solidFill>
                  <a:srgbClr val="00B050"/>
                </a:solidFill>
              </a:rPr>
              <a:t>w</a:t>
            </a:r>
            <a:r>
              <a:rPr lang="en-US" sz="1200" b="1" dirty="0">
                <a:solidFill>
                  <a:srgbClr val="00B050"/>
                </a:solidFill>
              </a:rPr>
              <a:t>2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CB0F2BE-155E-460D-AFBB-24590AFCE696}"/>
              </a:ext>
            </a:extLst>
          </p:cNvPr>
          <p:cNvSpPr txBox="1"/>
          <p:nvPr/>
        </p:nvSpPr>
        <p:spPr>
          <a:xfrm>
            <a:off x="5760433" y="4405825"/>
            <a:ext cx="690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x </a:t>
            </a:r>
            <a:r>
              <a:rPr lang="en-US" sz="2400" b="1" dirty="0">
                <a:solidFill>
                  <a:srgbClr val="00B050"/>
                </a:solidFill>
              </a:rPr>
              <a:t>b</a:t>
            </a:r>
            <a:endParaRPr lang="en-US" b="1" dirty="0">
              <a:solidFill>
                <a:srgbClr val="00B05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53CBEA-3194-460A-A4C7-E67E48037B91}"/>
              </a:ext>
            </a:extLst>
          </p:cNvPr>
          <p:cNvGrpSpPr/>
          <p:nvPr/>
        </p:nvGrpSpPr>
        <p:grpSpPr>
          <a:xfrm>
            <a:off x="286305" y="5494283"/>
            <a:ext cx="11572658" cy="863282"/>
            <a:chOff x="286305" y="5494283"/>
            <a:chExt cx="11572658" cy="8632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04B9A505-0CC0-4C7F-B5AF-45CD8F076A3B}"/>
                    </a:ext>
                  </a:extLst>
                </p:cNvPr>
                <p:cNvSpPr txBox="1"/>
                <p:nvPr/>
              </p:nvSpPr>
              <p:spPr>
                <a:xfrm>
                  <a:off x="286305" y="5588995"/>
                  <a:ext cx="911467" cy="7333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04B9A505-0CC0-4C7F-B5AF-45CD8F076A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305" y="5588995"/>
                  <a:ext cx="911467" cy="7333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60A7B731-BA2C-430B-9E20-E79A0BDA147F}"/>
                    </a:ext>
                  </a:extLst>
                </p:cNvPr>
                <p:cNvSpPr txBox="1"/>
                <p:nvPr/>
              </p:nvSpPr>
              <p:spPr>
                <a:xfrm>
                  <a:off x="1757325" y="5614532"/>
                  <a:ext cx="992644" cy="7333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60A7B731-BA2C-430B-9E20-E79A0BDA14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325" y="5614532"/>
                  <a:ext cx="992644" cy="73334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Arrow: Right 100">
              <a:extLst>
                <a:ext uri="{FF2B5EF4-FFF2-40B4-BE49-F238E27FC236}">
                  <a16:creationId xmlns:a16="http://schemas.microsoft.com/office/drawing/2014/main" id="{4BD3CC19-1A61-42B2-B3EF-84CAF71CC19A}"/>
                </a:ext>
              </a:extLst>
            </p:cNvPr>
            <p:cNvSpPr/>
            <p:nvPr/>
          </p:nvSpPr>
          <p:spPr>
            <a:xfrm>
              <a:off x="3050628" y="5927834"/>
              <a:ext cx="622738" cy="1261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654A089-EEA5-402F-B566-A21BA32C1025}"/>
                    </a:ext>
                  </a:extLst>
                </p:cNvPr>
                <p:cNvSpPr txBox="1"/>
                <p:nvPr/>
              </p:nvSpPr>
              <p:spPr>
                <a:xfrm>
                  <a:off x="3821625" y="5624223"/>
                  <a:ext cx="4178067" cy="7333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𝑛𝑒𝑡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….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dirty="0"/>
                    <a:t>+b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/>
                    <a:t> + b</a:t>
                  </a: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654A089-EEA5-402F-B566-A21BA32C1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1625" y="5624223"/>
                  <a:ext cx="4178067" cy="733342"/>
                </a:xfrm>
                <a:prstGeom prst="rect">
                  <a:avLst/>
                </a:prstGeom>
                <a:blipFill>
                  <a:blip r:embed="rId6"/>
                  <a:stretch>
                    <a:fillRect r="-23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Arrow: Right 102">
              <a:extLst>
                <a:ext uri="{FF2B5EF4-FFF2-40B4-BE49-F238E27FC236}">
                  <a16:creationId xmlns:a16="http://schemas.microsoft.com/office/drawing/2014/main" id="{39E89C53-4AF6-4E02-8741-C417BB8925FB}"/>
                </a:ext>
              </a:extLst>
            </p:cNvPr>
            <p:cNvSpPr/>
            <p:nvPr/>
          </p:nvSpPr>
          <p:spPr>
            <a:xfrm>
              <a:off x="8155454" y="5927834"/>
              <a:ext cx="622738" cy="1261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9ED3E92E-29E3-43FD-9365-E0E2ADE86CC5}"/>
                    </a:ext>
                  </a:extLst>
                </p:cNvPr>
                <p:cNvSpPr txBox="1"/>
                <p:nvPr/>
              </p:nvSpPr>
              <p:spPr>
                <a:xfrm>
                  <a:off x="8933955" y="5796537"/>
                  <a:ext cx="292500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dirty="0"/>
                    <a:t> + b)</a:t>
                  </a: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9ED3E92E-29E3-43FD-9365-E0E2ADE86C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3955" y="5796537"/>
                  <a:ext cx="2925008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1D67A259-3E56-47CE-B955-FD5A4D459FF5}"/>
                </a:ext>
              </a:extLst>
            </p:cNvPr>
            <p:cNvSpPr/>
            <p:nvPr/>
          </p:nvSpPr>
          <p:spPr>
            <a:xfrm>
              <a:off x="8933955" y="5494283"/>
              <a:ext cx="2925008" cy="8632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36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826C15-1291-4EEE-85C0-74478A78F10E}"/>
              </a:ext>
            </a:extLst>
          </p:cNvPr>
          <p:cNvSpPr txBox="1"/>
          <p:nvPr/>
        </p:nvSpPr>
        <p:spPr>
          <a:xfrm>
            <a:off x="1876098" y="1050747"/>
            <a:ext cx="99828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آموزش شبکه عصبی            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Training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sp>
          <p:nvSpPr>
            <p:cNvPr id="8" name="Rectangle 7"/>
            <p:cNvSpPr/>
            <p:nvPr/>
          </p:nvSpPr>
          <p:spPr>
            <a:xfrm>
              <a:off x="0" y="5617437"/>
              <a:ext cx="12192000" cy="1240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2272C-ABED-47E5-8A9E-6AFD9806F6E9}"/>
              </a:ext>
            </a:extLst>
          </p:cNvPr>
          <p:cNvSpPr txBox="1"/>
          <p:nvPr/>
        </p:nvSpPr>
        <p:spPr>
          <a:xfrm>
            <a:off x="1208029" y="283096"/>
            <a:ext cx="97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شبکه عصبی مصنوعی در نرم افزار متلب</a:t>
            </a:r>
            <a:endParaRPr lang="en-US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rim" panose="00000400000000000000" pitchFamily="2" charset="-78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EF2A1C1-AD3A-4EC9-9E62-B88CFDFA39FC}"/>
              </a:ext>
            </a:extLst>
          </p:cNvPr>
          <p:cNvGrpSpPr/>
          <p:nvPr/>
        </p:nvGrpSpPr>
        <p:grpSpPr>
          <a:xfrm>
            <a:off x="1092762" y="2552258"/>
            <a:ext cx="8993617" cy="2193167"/>
            <a:chOff x="383314" y="2788977"/>
            <a:chExt cx="8993617" cy="2193167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F394DEBD-9174-4EBA-A2DD-23D314A5ED9B}"/>
                </a:ext>
              </a:extLst>
            </p:cNvPr>
            <p:cNvSpPr/>
            <p:nvPr/>
          </p:nvSpPr>
          <p:spPr>
            <a:xfrm>
              <a:off x="2815069" y="2788977"/>
              <a:ext cx="2190483" cy="86328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E9098E5A-A1DC-45D4-83CE-2B5402BDA4F3}"/>
                </a:ext>
              </a:extLst>
            </p:cNvPr>
            <p:cNvGrpSpPr/>
            <p:nvPr/>
          </p:nvGrpSpPr>
          <p:grpSpPr>
            <a:xfrm>
              <a:off x="383314" y="2820107"/>
              <a:ext cx="8993617" cy="2162037"/>
              <a:chOff x="383314" y="2820107"/>
              <a:chExt cx="8993617" cy="2162037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6B28A7FC-F5B9-4A96-820B-945706A12785}"/>
                  </a:ext>
                </a:extLst>
              </p:cNvPr>
              <p:cNvGrpSpPr/>
              <p:nvPr/>
            </p:nvGrpSpPr>
            <p:grpSpPr>
              <a:xfrm>
                <a:off x="1931936" y="3303374"/>
                <a:ext cx="5193878" cy="1678770"/>
                <a:chOff x="1931936" y="3303374"/>
                <a:chExt cx="5193878" cy="1678770"/>
              </a:xfrm>
            </p:grpSpPr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347DD4D0-C60F-4F6B-BC8C-B8FDCCE510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931936" y="4550661"/>
                  <a:ext cx="825449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B9B3E643-98BF-4F94-8AF5-BDB68E8F3B3A}"/>
                    </a:ext>
                  </a:extLst>
                </p:cNvPr>
                <p:cNvSpPr/>
                <p:nvPr/>
              </p:nvSpPr>
              <p:spPr>
                <a:xfrm>
                  <a:off x="2740279" y="4118862"/>
                  <a:ext cx="2190483" cy="863282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712789E7-DA0D-47DB-BF04-68C3318D584D}"/>
                    </a:ext>
                  </a:extLst>
                </p:cNvPr>
                <p:cNvSpPr txBox="1"/>
                <p:nvPr/>
              </p:nvSpPr>
              <p:spPr>
                <a:xfrm>
                  <a:off x="6680681" y="3303374"/>
                  <a:ext cx="43541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70C0"/>
                      </a:solidFill>
                    </a:rPr>
                    <a:t>+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2A5A4AE6-FE25-4950-8C86-5EBD6F8F172E}"/>
                    </a:ext>
                  </a:extLst>
                </p:cNvPr>
                <p:cNvSpPr txBox="1"/>
                <p:nvPr/>
              </p:nvSpPr>
              <p:spPr>
                <a:xfrm>
                  <a:off x="6690395" y="4012159"/>
                  <a:ext cx="43541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70C0"/>
                      </a:solidFill>
                    </a:rPr>
                    <a:t>-</a:t>
                  </a: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E9E64647-4684-4B04-9226-772D2C9403F0}"/>
                  </a:ext>
                </a:extLst>
              </p:cNvPr>
              <p:cNvGrpSpPr/>
              <p:nvPr/>
            </p:nvGrpSpPr>
            <p:grpSpPr>
              <a:xfrm>
                <a:off x="383314" y="2820107"/>
                <a:ext cx="8993617" cy="1938562"/>
                <a:chOff x="383314" y="2780692"/>
                <a:chExt cx="8993617" cy="1938562"/>
              </a:xfrm>
            </p:grpSpPr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C51EDA05-0978-4ECD-A879-E2E510FED0D8}"/>
                    </a:ext>
                  </a:extLst>
                </p:cNvPr>
                <p:cNvGrpSpPr/>
                <p:nvPr/>
              </p:nvGrpSpPr>
              <p:grpSpPr>
                <a:xfrm>
                  <a:off x="383314" y="2780692"/>
                  <a:ext cx="8993617" cy="1938562"/>
                  <a:chOff x="383314" y="2820508"/>
                  <a:chExt cx="8993617" cy="1938562"/>
                </a:xfrm>
              </p:grpSpPr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8FE26BA8-6B51-4A0A-9FD9-B301FFA2761D}"/>
                      </a:ext>
                    </a:extLst>
                  </p:cNvPr>
                  <p:cNvSpPr txBox="1"/>
                  <p:nvPr/>
                </p:nvSpPr>
                <p:spPr>
                  <a:xfrm>
                    <a:off x="2822490" y="2820508"/>
                    <a:ext cx="2190483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 rtl="1"/>
                    <a:r>
                      <a:rPr lang="fa-IR" sz="2200" b="1" dirty="0">
                        <a:solidFill>
                          <a:srgbClr val="C00000"/>
                        </a:solidFill>
                        <a:cs typeface="B Mashhad" panose="00000400000000000000" pitchFamily="2" charset="-78"/>
                      </a:rPr>
                      <a:t>تحلیل</a:t>
                    </a:r>
                    <a:r>
                      <a:rPr lang="en-US" sz="2200" b="1" dirty="0">
                        <a:solidFill>
                          <a:srgbClr val="C00000"/>
                        </a:solidFill>
                        <a:cs typeface="B Mashhad" panose="00000400000000000000" pitchFamily="2" charset="-78"/>
                      </a:rPr>
                      <a:t> </a:t>
                    </a:r>
                    <a:r>
                      <a:rPr lang="fa-IR" sz="2200" b="1" dirty="0">
                        <a:solidFill>
                          <a:srgbClr val="C00000"/>
                        </a:solidFill>
                        <a:cs typeface="B Mashhad" panose="00000400000000000000" pitchFamily="2" charset="-78"/>
                      </a:rPr>
                      <a:t>دینامیکی</a:t>
                    </a:r>
                    <a:r>
                      <a:rPr lang="en-US" sz="2200" b="1" dirty="0">
                        <a:solidFill>
                          <a:srgbClr val="C00000"/>
                        </a:solidFill>
                        <a:cs typeface="B Mashhad" panose="00000400000000000000" pitchFamily="2" charset="-78"/>
                      </a:rPr>
                      <a:t> </a:t>
                    </a:r>
                    <a:r>
                      <a:rPr lang="fa-IR" sz="2200" b="1" dirty="0">
                        <a:solidFill>
                          <a:srgbClr val="C00000"/>
                        </a:solidFill>
                        <a:cs typeface="B Mashhad" panose="00000400000000000000" pitchFamily="2" charset="-78"/>
                      </a:rPr>
                      <a:t>سازه</a:t>
                    </a:r>
                    <a:r>
                      <a:rPr lang="en-US" sz="2200" b="1" dirty="0">
                        <a:solidFill>
                          <a:srgbClr val="C00000"/>
                        </a:solidFill>
                        <a:cs typeface="B Mashhad" panose="00000400000000000000" pitchFamily="2" charset="-78"/>
                      </a:rPr>
                      <a:t> </a:t>
                    </a:r>
                  </a:p>
                  <a:p>
                    <a:pPr algn="r" rtl="1"/>
                    <a:r>
                      <a:rPr lang="en-US" sz="2200" b="1" dirty="0">
                        <a:solidFill>
                          <a:srgbClr val="C00000"/>
                        </a:solidFill>
                        <a:cs typeface="B Mashhad" panose="00000400000000000000" pitchFamily="2" charset="-78"/>
                      </a:rPr>
                      <a:t> </a:t>
                    </a:r>
                    <a:r>
                      <a:rPr lang="fa-IR" sz="2200" b="1" dirty="0">
                        <a:solidFill>
                          <a:srgbClr val="C00000"/>
                        </a:solidFill>
                        <a:cs typeface="B Mashhad" panose="00000400000000000000" pitchFamily="2" charset="-78"/>
                      </a:rPr>
                      <a:t>تحت زلزله </a:t>
                    </a:r>
                    <a:endParaRPr lang="en-US" sz="2200" b="1" dirty="0">
                      <a:solidFill>
                        <a:srgbClr val="C00000"/>
                      </a:solidFill>
                      <a:cs typeface="B Mashhad" panose="00000400000000000000" pitchFamily="2" charset="-78"/>
                    </a:endParaRPr>
                  </a:p>
                </p:txBody>
              </p:sp>
              <p:grpSp>
                <p:nvGrpSpPr>
                  <p:cNvPr id="82" name="Group 81">
                    <a:extLst>
                      <a:ext uri="{FF2B5EF4-FFF2-40B4-BE49-F238E27FC236}">
                        <a16:creationId xmlns:a16="http://schemas.microsoft.com/office/drawing/2014/main" id="{8DF2D164-E24D-4B52-AE6F-D3E6C66F9EAB}"/>
                      </a:ext>
                    </a:extLst>
                  </p:cNvPr>
                  <p:cNvGrpSpPr/>
                  <p:nvPr/>
                </p:nvGrpSpPr>
                <p:grpSpPr>
                  <a:xfrm>
                    <a:off x="383314" y="2820508"/>
                    <a:ext cx="8993617" cy="1938562"/>
                    <a:chOff x="383314" y="2820508"/>
                    <a:chExt cx="8993617" cy="1938562"/>
                  </a:xfrm>
                </p:grpSpPr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330F3A5B-CB29-432D-BF42-BA15D9EFDA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83314" y="2820508"/>
                      <a:ext cx="8993617" cy="1914661"/>
                      <a:chOff x="868801" y="1599484"/>
                      <a:chExt cx="8993617" cy="1914661"/>
                    </a:xfrm>
                  </p:grpSpPr>
                  <p:cxnSp>
                    <p:nvCxnSpPr>
                      <p:cNvPr id="45" name="Straight Connector 44">
                        <a:extLst>
                          <a:ext uri="{FF2B5EF4-FFF2-40B4-BE49-F238E27FC236}">
                            <a16:creationId xmlns:a16="http://schemas.microsoft.com/office/drawing/2014/main" id="{567F0D5C-9981-4006-8F9A-F3060813016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870262" y="2655759"/>
                        <a:ext cx="585470" cy="685679"/>
                      </a:xfrm>
                      <a:prstGeom prst="line">
                        <a:avLst/>
                      </a:prstGeom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7" name="Group 46">
                        <a:extLst>
                          <a:ext uri="{FF2B5EF4-FFF2-40B4-BE49-F238E27FC236}">
                            <a16:creationId xmlns:a16="http://schemas.microsoft.com/office/drawing/2014/main" id="{13F4842D-004D-46D7-91F6-E74D8113281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68801" y="1599484"/>
                        <a:ext cx="8993617" cy="1914661"/>
                        <a:chOff x="868801" y="1599484"/>
                        <a:chExt cx="8993617" cy="1914661"/>
                      </a:xfrm>
                    </p:grpSpPr>
                    <p:cxnSp>
                      <p:nvCxnSpPr>
                        <p:cNvPr id="49" name="Straight Connector 48">
                          <a:extLst>
                            <a:ext uri="{FF2B5EF4-FFF2-40B4-BE49-F238E27FC236}">
                              <a16:creationId xmlns:a16="http://schemas.microsoft.com/office/drawing/2014/main" id="{90278137-1FC4-4277-B706-F63D5176630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1351073" y="2662537"/>
                          <a:ext cx="519189" cy="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4" name="Straight Arrow Connector 53">
                          <a:extLst>
                            <a:ext uri="{FF2B5EF4-FFF2-40B4-BE49-F238E27FC236}">
                              <a16:creationId xmlns:a16="http://schemas.microsoft.com/office/drawing/2014/main" id="{CC2CDC8A-7635-4A3F-8AC3-7C7F6CF91A0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2492321" y="2002221"/>
                          <a:ext cx="825449" cy="1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5" name="TextBox 54">
                          <a:extLst>
                            <a:ext uri="{FF2B5EF4-FFF2-40B4-BE49-F238E27FC236}">
                              <a16:creationId xmlns:a16="http://schemas.microsoft.com/office/drawing/2014/main" id="{52766A88-E150-44D5-BFF4-DFADA66F6D4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68801" y="2239383"/>
                          <a:ext cx="512379" cy="92333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M</a:t>
                          </a:r>
                        </a:p>
                        <a:p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 K</a:t>
                          </a:r>
                        </a:p>
                        <a:p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 C</a:t>
                          </a:r>
                        </a:p>
                      </p:txBody>
                    </p:sp>
                    <p:sp>
                      <p:nvSpPr>
                        <p:cNvPr id="56" name="TextBox 55">
                          <a:extLst>
                            <a:ext uri="{FF2B5EF4-FFF2-40B4-BE49-F238E27FC236}">
                              <a16:creationId xmlns:a16="http://schemas.microsoft.com/office/drawing/2014/main" id="{61DE23E7-9D25-4C6B-829A-4894464079D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502191" y="3144813"/>
                          <a:ext cx="722097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b="1" dirty="0">
                              <a:solidFill>
                                <a:srgbClr val="C00000"/>
                              </a:solidFill>
                            </a:rPr>
                            <a:t>ANN</a:t>
                          </a:r>
                        </a:p>
                      </p:txBody>
                    </p:sp>
                    <p:cxnSp>
                      <p:nvCxnSpPr>
                        <p:cNvPr id="57" name="Straight Arrow Connector 56">
                          <a:extLst>
                            <a:ext uri="{FF2B5EF4-FFF2-40B4-BE49-F238E27FC236}">
                              <a16:creationId xmlns:a16="http://schemas.microsoft.com/office/drawing/2014/main" id="{942AF652-AF72-4556-AFF7-AF15276FD00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172199" y="2002221"/>
                          <a:ext cx="1019582" cy="483215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8" name="Straight Connector 57">
                          <a:extLst>
                            <a:ext uri="{FF2B5EF4-FFF2-40B4-BE49-F238E27FC236}">
                              <a16:creationId xmlns:a16="http://schemas.microsoft.com/office/drawing/2014/main" id="{5FE8D7C6-068B-4FBA-8242-D00B0BAE95AF}"/>
                            </a:ext>
                          </a:extLst>
                        </p:cNvPr>
                        <p:cNvCxnSpPr>
                          <a:cxnSpLocks/>
                          <a:stCxn id="69" idx="3"/>
                        </p:cNvCxnSpPr>
                        <p:nvPr/>
                      </p:nvCxnSpPr>
                      <p:spPr>
                        <a:xfrm>
                          <a:off x="5493412" y="1999594"/>
                          <a:ext cx="678787" cy="2627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Straight Connector 58">
                          <a:extLst>
                            <a:ext uri="{FF2B5EF4-FFF2-40B4-BE49-F238E27FC236}">
                              <a16:creationId xmlns:a16="http://schemas.microsoft.com/office/drawing/2014/main" id="{52E5567F-F77C-4BD6-A675-322723AEFDD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1859398" y="2012059"/>
                          <a:ext cx="632923" cy="650478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" name="Straight Connector 60">
                          <a:extLst>
                            <a:ext uri="{FF2B5EF4-FFF2-40B4-BE49-F238E27FC236}">
                              <a16:creationId xmlns:a16="http://schemas.microsoft.com/office/drawing/2014/main" id="{D326645D-E8A8-4C58-BC5F-B988F1B52A2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5418622" y="3343606"/>
                          <a:ext cx="631892" cy="1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" name="Straight Arrow Connector 61">
                          <a:extLst>
                            <a:ext uri="{FF2B5EF4-FFF2-40B4-BE49-F238E27FC236}">
                              <a16:creationId xmlns:a16="http://schemas.microsoft.com/office/drawing/2014/main" id="{A0B43333-A366-41A6-82EC-8C5C0260B59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6050514" y="2822944"/>
                          <a:ext cx="1133846" cy="514576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3" name="Oval 62">
                          <a:extLst>
                            <a:ext uri="{FF2B5EF4-FFF2-40B4-BE49-F238E27FC236}">
                              <a16:creationId xmlns:a16="http://schemas.microsoft.com/office/drawing/2014/main" id="{6DCF9730-9687-46FB-BCC2-A98D0A47D5B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126299" y="2463557"/>
                          <a:ext cx="374334" cy="369320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  <p:cxnSp>
                      <p:nvCxnSpPr>
                        <p:cNvPr id="64" name="Straight Arrow Connector 63">
                          <a:extLst>
                            <a:ext uri="{FF2B5EF4-FFF2-40B4-BE49-F238E27FC236}">
                              <a16:creationId xmlns:a16="http://schemas.microsoft.com/office/drawing/2014/main" id="{0CCC7076-FE16-493E-8155-A42DDE8454D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500633" y="2630342"/>
                          <a:ext cx="958530" cy="0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5" name="TextBox 64">
                          <a:extLst>
                            <a:ext uri="{FF2B5EF4-FFF2-40B4-BE49-F238E27FC236}">
                              <a16:creationId xmlns:a16="http://schemas.microsoft.com/office/drawing/2014/main" id="{F2DE0305-F9A3-4702-9675-5DF7969D81C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494602" y="2399509"/>
                          <a:ext cx="1367816" cy="46166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400" b="1" dirty="0">
                              <a:solidFill>
                                <a:srgbClr val="C00000"/>
                              </a:solidFill>
                            </a:rPr>
                            <a:t>e = y – y’</a:t>
                          </a:r>
                        </a:p>
                      </p:txBody>
                    </p:sp>
                    <p:sp>
                      <p:nvSpPr>
                        <p:cNvPr id="66" name="TextBox 65">
                          <a:extLst>
                            <a:ext uri="{FF2B5EF4-FFF2-40B4-BE49-F238E27FC236}">
                              <a16:creationId xmlns:a16="http://schemas.microsoft.com/office/drawing/2014/main" id="{08BBAF82-AE5D-4F56-8D7D-65B94CEEF19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590602" y="2914592"/>
                          <a:ext cx="512380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y’</a:t>
                          </a:r>
                        </a:p>
                      </p:txBody>
                    </p:sp>
                    <p:sp>
                      <p:nvSpPr>
                        <p:cNvPr id="67" name="TextBox 66">
                          <a:extLst>
                            <a:ext uri="{FF2B5EF4-FFF2-40B4-BE49-F238E27FC236}">
                              <a16:creationId xmlns:a16="http://schemas.microsoft.com/office/drawing/2014/main" id="{A7C588CC-15A3-4D9B-A822-E33F7F93D3C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615095" y="1599484"/>
                          <a:ext cx="43541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000" b="1" dirty="0">
                              <a:solidFill>
                                <a:srgbClr val="C00000"/>
                              </a:solidFill>
                            </a:rPr>
                            <a:t>y</a:t>
                          </a:r>
                        </a:p>
                      </p:txBody>
                    </p:sp>
                  </p:grpSp>
                </p:grp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8CF7DBBE-ECB4-4459-90EC-D86013E01F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26710" y="4328183"/>
                      <a:ext cx="1365447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 rtl="1"/>
                      <a:r>
                        <a:rPr lang="fa-IR" sz="2200" b="1" dirty="0">
                          <a:solidFill>
                            <a:srgbClr val="C00000"/>
                          </a:solidFill>
                          <a:cs typeface="B Mashhad" panose="00000400000000000000" pitchFamily="2" charset="-78"/>
                        </a:rPr>
                        <a:t>شبکه عصبی </a:t>
                      </a:r>
                      <a:endParaRPr lang="en-US" sz="2200" b="1" dirty="0">
                        <a:solidFill>
                          <a:srgbClr val="C00000"/>
                        </a:solidFill>
                        <a:cs typeface="B Mashhad" panose="00000400000000000000" pitchFamily="2" charset="-78"/>
                      </a:endParaRPr>
                    </a:p>
                  </p:txBody>
                </p:sp>
              </p:grpSp>
            </p:grp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85F1D83E-B516-4C93-9EB1-A30565CC4FFE}"/>
                    </a:ext>
                  </a:extLst>
                </p:cNvPr>
                <p:cNvSpPr txBox="1"/>
                <p:nvPr/>
              </p:nvSpPr>
              <p:spPr>
                <a:xfrm>
                  <a:off x="2878139" y="2823935"/>
                  <a:ext cx="364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C00000"/>
                      </a:solidFill>
                    </a:rPr>
                    <a:t>A</a:t>
                  </a: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84309451-46E0-4BA7-ADA0-949F29A406AE}"/>
                    </a:ext>
                  </a:extLst>
                </p:cNvPr>
                <p:cNvSpPr txBox="1"/>
                <p:nvPr/>
              </p:nvSpPr>
              <p:spPr>
                <a:xfrm>
                  <a:off x="3643985" y="3161173"/>
                  <a:ext cx="3645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C00000"/>
                      </a:solidFill>
                    </a:rPr>
                    <a:t>B</a:t>
                  </a:r>
                </a:p>
              </p:txBody>
            </p:sp>
          </p:grpSp>
        </p:grpSp>
      </p:grp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24781B31-7872-4640-B0C6-1F212BBC6449}"/>
              </a:ext>
            </a:extLst>
          </p:cNvPr>
          <p:cNvSpPr/>
          <p:nvPr/>
        </p:nvSpPr>
        <p:spPr>
          <a:xfrm>
            <a:off x="2483070" y="5474151"/>
            <a:ext cx="585470" cy="13849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DABB17C-4B9E-4895-9DAB-81B6EA2B011E}"/>
                  </a:ext>
                </a:extLst>
              </p:cNvPr>
              <p:cNvSpPr txBox="1"/>
              <p:nvPr/>
            </p:nvSpPr>
            <p:spPr>
              <a:xfrm>
                <a:off x="938545" y="5335651"/>
                <a:ext cx="12729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DABB17C-4B9E-4895-9DAB-81B6EA2B0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45" y="5335651"/>
                <a:ext cx="1272977" cy="276999"/>
              </a:xfrm>
              <a:prstGeom prst="rect">
                <a:avLst/>
              </a:prstGeom>
              <a:blipFill>
                <a:blip r:embed="rId4"/>
                <a:stretch>
                  <a:fillRect l="-2392" t="-2174" r="-1435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D89B252-18D1-4497-AEB9-01DCB8891945}"/>
                  </a:ext>
                </a:extLst>
              </p:cNvPr>
              <p:cNvSpPr txBox="1"/>
              <p:nvPr/>
            </p:nvSpPr>
            <p:spPr>
              <a:xfrm>
                <a:off x="3293221" y="5177224"/>
                <a:ext cx="1317797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D89B252-18D1-4497-AEB9-01DCB8891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221" y="5177224"/>
                <a:ext cx="1317797" cy="7789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C4FB4C98-78C0-458F-9C8D-C9043D8FA51E}"/>
              </a:ext>
            </a:extLst>
          </p:cNvPr>
          <p:cNvSpPr txBox="1"/>
          <p:nvPr/>
        </p:nvSpPr>
        <p:spPr>
          <a:xfrm>
            <a:off x="4938631" y="5345588"/>
            <a:ext cx="3648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MSE    </a:t>
            </a:r>
            <a:r>
              <a:rPr lang="fa-IR" sz="2400" b="1" dirty="0"/>
              <a:t>میانگین مربعات خطا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1598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826C15-1291-4EEE-85C0-74478A78F10E}"/>
              </a:ext>
            </a:extLst>
          </p:cNvPr>
          <p:cNvSpPr txBox="1"/>
          <p:nvPr/>
        </p:nvSpPr>
        <p:spPr>
          <a:xfrm>
            <a:off x="7056980" y="806316"/>
            <a:ext cx="53579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کاربردهای شبکه عصبی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792289" y="6113768"/>
                <a:ext cx="9731772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b="1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شبکه عصبی مصنوعی در نرم افزار متلب</a:t>
                </a:r>
                <a:endParaRPr lang="en-US" sz="1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arim" panose="00000400000000000000" pitchFamily="2" charset="-78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FBE683-D56C-425A-8EF1-CD49B3ADC1BE}"/>
              </a:ext>
            </a:extLst>
          </p:cNvPr>
          <p:cNvSpPr txBox="1"/>
          <p:nvPr/>
        </p:nvSpPr>
        <p:spPr>
          <a:xfrm>
            <a:off x="6609791" y="1868145"/>
            <a:ext cx="501509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1- مدلسازی و تقریب توابع</a:t>
            </a:r>
          </a:p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000" b="1" dirty="0">
                <a:solidFill>
                  <a:srgbClr val="0070C0"/>
                </a:solidFill>
                <a:latin typeface="Calibri"/>
                <a:cs typeface="B Zar" pitchFamily="2" charset="-78"/>
              </a:rPr>
              <a:t>2- طبقه بندی و خوشه بندی</a:t>
            </a:r>
          </a:p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3- استخراج ویژگی</a:t>
            </a:r>
          </a:p>
          <a:p>
            <a:pPr algn="r" rtl="1">
              <a:lnSpc>
                <a:spcPct val="200000"/>
              </a:lnSpc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4- حافظه های انجمنی</a:t>
            </a:r>
          </a:p>
          <a:p>
            <a:pPr algn="r" rtl="1">
              <a:lnSpc>
                <a:spcPct val="200000"/>
              </a:lnSpc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5- فشرده سازی</a:t>
            </a:r>
          </a:p>
          <a:p>
            <a:pPr algn="r" rtl="1">
              <a:lnSpc>
                <a:spcPct val="200000"/>
              </a:lnSpc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6- کنترل و شناسایی سیستم</a:t>
            </a:r>
          </a:p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2660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826C15-1291-4EEE-85C0-74478A78F10E}"/>
              </a:ext>
            </a:extLst>
          </p:cNvPr>
          <p:cNvSpPr txBox="1"/>
          <p:nvPr/>
        </p:nvSpPr>
        <p:spPr>
          <a:xfrm>
            <a:off x="1208029" y="916823"/>
            <a:ext cx="104145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پیاده سازی </a:t>
            </a:r>
            <a:r>
              <a:rPr lang="fa-IR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شبکه عصبی </a:t>
            </a:r>
            <a:r>
              <a:rPr lang="en-US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MLP</a:t>
            </a:r>
            <a:r>
              <a:rPr lang="fa-IR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 در تولباکس نرم افزار متلب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792289" y="6113768"/>
                <a:ext cx="9731772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b="1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شبکه عصبی مصنوعی در نرم افزار متلب</a:t>
                </a:r>
                <a:endParaRPr lang="en-US" sz="1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arim" panose="00000400000000000000" pitchFamily="2" charset="-78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FF81C37-73DD-43EB-B143-0D1BB6677A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t="996" r="1000"/>
          <a:stretch/>
        </p:blipFill>
        <p:spPr>
          <a:xfrm>
            <a:off x="605070" y="2261169"/>
            <a:ext cx="5157227" cy="37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67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sp>
          <p:nvSpPr>
            <p:cNvPr id="8" name="Rectangle 7"/>
            <p:cNvSpPr/>
            <p:nvPr/>
          </p:nvSpPr>
          <p:spPr>
            <a:xfrm>
              <a:off x="0" y="5617437"/>
              <a:ext cx="12192000" cy="1240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2272C-ABED-47E5-8A9E-6AFD9806F6E9}"/>
              </a:ext>
            </a:extLst>
          </p:cNvPr>
          <p:cNvSpPr txBox="1"/>
          <p:nvPr/>
        </p:nvSpPr>
        <p:spPr>
          <a:xfrm>
            <a:off x="1208029" y="283096"/>
            <a:ext cx="97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شبکه عصبی مصنوعی در نرم افزار متلب – مبانی شبکه های عصبی </a:t>
            </a:r>
            <a:r>
              <a:rPr lang="en-US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RBF</a:t>
            </a:r>
            <a:endParaRPr lang="en-US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rim" panose="00000400000000000000" pitchFamily="2" charset="-78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CF1D11B-1D55-4991-86D9-BB6574B97084}"/>
              </a:ext>
            </a:extLst>
          </p:cNvPr>
          <p:cNvGrpSpPr/>
          <p:nvPr/>
        </p:nvGrpSpPr>
        <p:grpSpPr>
          <a:xfrm>
            <a:off x="214684" y="1159986"/>
            <a:ext cx="4980575" cy="4903023"/>
            <a:chOff x="211101" y="1147597"/>
            <a:chExt cx="4980575" cy="4903023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732AD5E-3456-4EAF-B1C1-C76CABF750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716" y="1224238"/>
              <a:ext cx="68013" cy="446620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328F0EE-B2FD-4B75-8502-A18CCC295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359" y="5553891"/>
              <a:ext cx="4459317" cy="458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5CDF898-1CE6-485A-A2D7-723F60FD6E4A}"/>
                </a:ext>
              </a:extLst>
            </p:cNvPr>
            <p:cNvSpPr txBox="1"/>
            <p:nvPr/>
          </p:nvSpPr>
          <p:spPr>
            <a:xfrm>
              <a:off x="1731943" y="5581261"/>
              <a:ext cx="2385250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a-IR" sz="1400" b="1" dirty="0">
                  <a:latin typeface="Calibri"/>
                  <a:cs typeface="B Zar" pitchFamily="2" charset="-78"/>
                </a:rPr>
                <a:t>درصد ستونهای آسیب دیده</a:t>
              </a:r>
              <a:endPara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D9980D1-5DD3-4D4A-A9E3-5D849D9C4679}"/>
                </a:ext>
              </a:extLst>
            </p:cNvPr>
            <p:cNvCxnSpPr/>
            <p:nvPr/>
          </p:nvCxnSpPr>
          <p:spPr>
            <a:xfrm>
              <a:off x="4957408" y="5441492"/>
              <a:ext cx="0" cy="208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054D2E0-2A65-4F10-BB97-649078C9267C}"/>
                </a:ext>
              </a:extLst>
            </p:cNvPr>
            <p:cNvCxnSpPr>
              <a:cxnSpLocks/>
            </p:cNvCxnSpPr>
            <p:nvPr/>
          </p:nvCxnSpPr>
          <p:spPr>
            <a:xfrm>
              <a:off x="732359" y="1422964"/>
              <a:ext cx="30744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4AF3129-4304-4665-96C0-6574252F1A67}"/>
                </a:ext>
              </a:extLst>
            </p:cNvPr>
            <p:cNvSpPr txBox="1"/>
            <p:nvPr/>
          </p:nvSpPr>
          <p:spPr>
            <a:xfrm rot="16200000">
              <a:off x="-682007" y="3573712"/>
              <a:ext cx="2385250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a-IR" sz="1400" b="1" dirty="0">
                  <a:latin typeface="Calibri"/>
                  <a:cs typeface="B Zar" pitchFamily="2" charset="-78"/>
                </a:rPr>
                <a:t>متوسط آسیب دیدگی</a:t>
              </a:r>
              <a:endPara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B7ABC69-D6B4-4F08-AA59-DE6DD5441814}"/>
                </a:ext>
              </a:extLst>
            </p:cNvPr>
            <p:cNvSpPr txBox="1"/>
            <p:nvPr/>
          </p:nvSpPr>
          <p:spPr>
            <a:xfrm>
              <a:off x="334448" y="5455760"/>
              <a:ext cx="469360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0</a:t>
              </a:r>
              <a:endPara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1E70FD8-2CBD-49CC-9CBD-4F669F965AC8}"/>
                </a:ext>
              </a:extLst>
            </p:cNvPr>
            <p:cNvSpPr txBox="1"/>
            <p:nvPr/>
          </p:nvSpPr>
          <p:spPr>
            <a:xfrm>
              <a:off x="4610794" y="5545595"/>
              <a:ext cx="469360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100</a:t>
              </a:r>
              <a:endPara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AA6E80-3916-424A-95AD-8B7ED41F7BAA}"/>
                </a:ext>
              </a:extLst>
            </p:cNvPr>
            <p:cNvSpPr txBox="1"/>
            <p:nvPr/>
          </p:nvSpPr>
          <p:spPr>
            <a:xfrm>
              <a:off x="211101" y="1147597"/>
              <a:ext cx="469360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100</a:t>
              </a:r>
              <a:endPara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C227CF9-8FAB-4475-8C09-E9A32517F097}"/>
                </a:ext>
              </a:extLst>
            </p:cNvPr>
            <p:cNvGrpSpPr/>
            <p:nvPr/>
          </p:nvGrpSpPr>
          <p:grpSpPr>
            <a:xfrm>
              <a:off x="994373" y="4166145"/>
              <a:ext cx="1996094" cy="1225082"/>
              <a:chOff x="1039804" y="4099767"/>
              <a:chExt cx="1996094" cy="1225082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58D077AB-F3E2-46E5-B0B6-B0D7BD52FF8B}"/>
                  </a:ext>
                </a:extLst>
              </p:cNvPr>
              <p:cNvSpPr/>
              <p:nvPr/>
            </p:nvSpPr>
            <p:spPr>
              <a:xfrm>
                <a:off x="1102231" y="4099767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9B094779-BACB-427E-BCE7-D3D9FC33D64D}"/>
                  </a:ext>
                </a:extLst>
              </p:cNvPr>
              <p:cNvSpPr/>
              <p:nvPr/>
            </p:nvSpPr>
            <p:spPr>
              <a:xfrm>
                <a:off x="1460835" y="4281287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3CE03BC-4327-4CFE-A197-A1F7E40DDFB7}"/>
                  </a:ext>
                </a:extLst>
              </p:cNvPr>
              <p:cNvSpPr/>
              <p:nvPr/>
            </p:nvSpPr>
            <p:spPr>
              <a:xfrm>
                <a:off x="1511405" y="4717877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346F62B-7F25-47FF-8DDD-2FA1422BBDDB}"/>
                  </a:ext>
                </a:extLst>
              </p:cNvPr>
              <p:cNvSpPr/>
              <p:nvPr/>
            </p:nvSpPr>
            <p:spPr>
              <a:xfrm>
                <a:off x="1828253" y="4897404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8A2EB03-991C-4F36-AE74-BEEC7C7F7FC5}"/>
                  </a:ext>
                </a:extLst>
              </p:cNvPr>
              <p:cNvSpPr/>
              <p:nvPr/>
            </p:nvSpPr>
            <p:spPr>
              <a:xfrm>
                <a:off x="2109999" y="4716553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B9B0FA4-7AE0-45B6-A967-1A792E88011E}"/>
                  </a:ext>
                </a:extLst>
              </p:cNvPr>
              <p:cNvSpPr/>
              <p:nvPr/>
            </p:nvSpPr>
            <p:spPr>
              <a:xfrm>
                <a:off x="2109999" y="5235293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8CE2BBF-C1CE-4FB5-8AC4-2767F589EADC}"/>
                  </a:ext>
                </a:extLst>
              </p:cNvPr>
              <p:cNvSpPr/>
              <p:nvPr/>
            </p:nvSpPr>
            <p:spPr>
              <a:xfrm>
                <a:off x="1636261" y="5228684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7293C75-4D76-401C-B62D-0F036B27492F}"/>
                  </a:ext>
                </a:extLst>
              </p:cNvPr>
              <p:cNvSpPr/>
              <p:nvPr/>
            </p:nvSpPr>
            <p:spPr>
              <a:xfrm>
                <a:off x="1192204" y="4951500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8E34840-E923-49A7-9659-E57929F0E90D}"/>
                  </a:ext>
                </a:extLst>
              </p:cNvPr>
              <p:cNvSpPr/>
              <p:nvPr/>
            </p:nvSpPr>
            <p:spPr>
              <a:xfrm>
                <a:off x="1039804" y="4592800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E88C501-E16E-4C1E-A478-142D2003E202}"/>
                  </a:ext>
                </a:extLst>
              </p:cNvPr>
              <p:cNvSpPr/>
              <p:nvPr/>
            </p:nvSpPr>
            <p:spPr>
              <a:xfrm>
                <a:off x="2960328" y="5249279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2C98E29-D27F-427F-A2F6-FF39EFD3A53D}"/>
                  </a:ext>
                </a:extLst>
              </p:cNvPr>
              <p:cNvSpPr/>
              <p:nvPr/>
            </p:nvSpPr>
            <p:spPr>
              <a:xfrm>
                <a:off x="2389609" y="5031768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9058A99-6D1E-494C-8750-1473C3F11ECB}"/>
                  </a:ext>
                </a:extLst>
              </p:cNvPr>
              <p:cNvSpPr/>
              <p:nvPr/>
            </p:nvSpPr>
            <p:spPr>
              <a:xfrm>
                <a:off x="2756893" y="5107338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D3B138F-2519-4250-8ACA-A3E8869A2892}"/>
              </a:ext>
            </a:extLst>
          </p:cNvPr>
          <p:cNvGrpSpPr/>
          <p:nvPr/>
        </p:nvGrpSpPr>
        <p:grpSpPr>
          <a:xfrm>
            <a:off x="1122931" y="1798701"/>
            <a:ext cx="3633414" cy="3505553"/>
            <a:chOff x="1122931" y="1798701"/>
            <a:chExt cx="3633414" cy="3505553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7E2D7B3-4362-43E8-B710-B2CF00334BDB}"/>
                </a:ext>
              </a:extLst>
            </p:cNvPr>
            <p:cNvSpPr/>
            <p:nvPr/>
          </p:nvSpPr>
          <p:spPr>
            <a:xfrm>
              <a:off x="1215586" y="311445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9C9A8BF-A196-42F3-9C03-3B08C4D6AE86}"/>
                </a:ext>
              </a:extLst>
            </p:cNvPr>
            <p:cNvSpPr/>
            <p:nvPr/>
          </p:nvSpPr>
          <p:spPr>
            <a:xfrm>
              <a:off x="1726946" y="3640004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047B6C4-F856-47F6-8D43-AB843AACF2AD}"/>
                </a:ext>
              </a:extLst>
            </p:cNvPr>
            <p:cNvSpPr/>
            <p:nvPr/>
          </p:nvSpPr>
          <p:spPr>
            <a:xfrm>
              <a:off x="1607455" y="2980469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E12632D-4C01-4517-8014-9D8EAE1E4CFD}"/>
                </a:ext>
              </a:extLst>
            </p:cNvPr>
            <p:cNvSpPr/>
            <p:nvPr/>
          </p:nvSpPr>
          <p:spPr>
            <a:xfrm>
              <a:off x="2448804" y="3505254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BBCF0BE-48C5-42A9-BAAA-4B23A2DD6FBA}"/>
                </a:ext>
              </a:extLst>
            </p:cNvPr>
            <p:cNvSpPr/>
            <p:nvPr/>
          </p:nvSpPr>
          <p:spPr>
            <a:xfrm>
              <a:off x="2112353" y="322499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B4C0749-5D33-4767-A693-0DDD887B2B83}"/>
                </a:ext>
              </a:extLst>
            </p:cNvPr>
            <p:cNvSpPr/>
            <p:nvPr/>
          </p:nvSpPr>
          <p:spPr>
            <a:xfrm>
              <a:off x="2362994" y="376184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180BEC7-F360-41F3-98AF-07079B16FF0B}"/>
                </a:ext>
              </a:extLst>
            </p:cNvPr>
            <p:cNvSpPr/>
            <p:nvPr/>
          </p:nvSpPr>
          <p:spPr>
            <a:xfrm>
              <a:off x="2983930" y="338147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347E55E-4106-412D-9FCF-6930A60B3670}"/>
                </a:ext>
              </a:extLst>
            </p:cNvPr>
            <p:cNvSpPr/>
            <p:nvPr/>
          </p:nvSpPr>
          <p:spPr>
            <a:xfrm>
              <a:off x="1341373" y="367076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A4E2D986-30FB-4368-89C9-BC2E07046706}"/>
                </a:ext>
              </a:extLst>
            </p:cNvPr>
            <p:cNvSpPr/>
            <p:nvPr/>
          </p:nvSpPr>
          <p:spPr>
            <a:xfrm>
              <a:off x="2681323" y="446814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D0D387F-FC97-4377-97CC-EB5AB511F229}"/>
                </a:ext>
              </a:extLst>
            </p:cNvPr>
            <p:cNvSpPr/>
            <p:nvPr/>
          </p:nvSpPr>
          <p:spPr>
            <a:xfrm>
              <a:off x="2686687" y="408777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3BE45B4-827F-473C-8C2B-56A4187086B5}"/>
                </a:ext>
              </a:extLst>
            </p:cNvPr>
            <p:cNvSpPr/>
            <p:nvPr/>
          </p:nvSpPr>
          <p:spPr>
            <a:xfrm>
              <a:off x="3289782" y="426753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BEC6E15-1930-427C-96FB-744F9AF4B628}"/>
                </a:ext>
              </a:extLst>
            </p:cNvPr>
            <p:cNvSpPr/>
            <p:nvPr/>
          </p:nvSpPr>
          <p:spPr>
            <a:xfrm>
              <a:off x="2199094" y="281929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F0C3D66-D01C-4E6D-BA5D-33298F591B15}"/>
                </a:ext>
              </a:extLst>
            </p:cNvPr>
            <p:cNvSpPr/>
            <p:nvPr/>
          </p:nvSpPr>
          <p:spPr>
            <a:xfrm>
              <a:off x="2202876" y="4186054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3E49F62-C023-41B3-AE7F-183DE8A36DC1}"/>
                </a:ext>
              </a:extLst>
            </p:cNvPr>
            <p:cNvSpPr/>
            <p:nvPr/>
          </p:nvSpPr>
          <p:spPr>
            <a:xfrm>
              <a:off x="1790468" y="4038651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322ABA8-8057-4D0C-B04D-23F30FCC41AE}"/>
                </a:ext>
              </a:extLst>
            </p:cNvPr>
            <p:cNvSpPr/>
            <p:nvPr/>
          </p:nvSpPr>
          <p:spPr>
            <a:xfrm>
              <a:off x="2908360" y="4760487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04663F5-7414-43D8-AE74-2E8730CF7E74}"/>
                </a:ext>
              </a:extLst>
            </p:cNvPr>
            <p:cNvSpPr/>
            <p:nvPr/>
          </p:nvSpPr>
          <p:spPr>
            <a:xfrm>
              <a:off x="3335461" y="475433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B390D88-E809-41DA-B995-A9FE485EF5E3}"/>
                </a:ext>
              </a:extLst>
            </p:cNvPr>
            <p:cNvSpPr/>
            <p:nvPr/>
          </p:nvSpPr>
          <p:spPr>
            <a:xfrm>
              <a:off x="3487861" y="490673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25A2410-3577-4404-906F-26F209862604}"/>
                </a:ext>
              </a:extLst>
            </p:cNvPr>
            <p:cNvSpPr/>
            <p:nvPr/>
          </p:nvSpPr>
          <p:spPr>
            <a:xfrm>
              <a:off x="3640261" y="505913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7214FBA-1613-4312-8438-EDD1B38A31DC}"/>
                </a:ext>
              </a:extLst>
            </p:cNvPr>
            <p:cNvSpPr/>
            <p:nvPr/>
          </p:nvSpPr>
          <p:spPr>
            <a:xfrm>
              <a:off x="4232427" y="4741114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24E92F91-538E-49B4-B39D-C9072F31B175}"/>
                </a:ext>
              </a:extLst>
            </p:cNvPr>
            <p:cNvSpPr/>
            <p:nvPr/>
          </p:nvSpPr>
          <p:spPr>
            <a:xfrm>
              <a:off x="4680775" y="5228684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F3DD37C-AA8C-448E-941B-2A5537863F3D}"/>
                </a:ext>
              </a:extLst>
            </p:cNvPr>
            <p:cNvSpPr/>
            <p:nvPr/>
          </p:nvSpPr>
          <p:spPr>
            <a:xfrm>
              <a:off x="3529590" y="376184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2C49B00-55CF-45D3-889E-C9296394F360}"/>
                </a:ext>
              </a:extLst>
            </p:cNvPr>
            <p:cNvSpPr/>
            <p:nvPr/>
          </p:nvSpPr>
          <p:spPr>
            <a:xfrm>
              <a:off x="1684783" y="2183584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C5DB9C5-4994-406D-9C84-967BF1F8CC4D}"/>
                </a:ext>
              </a:extLst>
            </p:cNvPr>
            <p:cNvSpPr/>
            <p:nvPr/>
          </p:nvSpPr>
          <p:spPr>
            <a:xfrm>
              <a:off x="1254249" y="223569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AF50E15-96B0-4A97-BC0E-FF663A558D24}"/>
                </a:ext>
              </a:extLst>
            </p:cNvPr>
            <p:cNvSpPr/>
            <p:nvPr/>
          </p:nvSpPr>
          <p:spPr>
            <a:xfrm>
              <a:off x="1122931" y="1798701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5FDBE6F-76CF-427B-8E91-DC02B407BFB9}"/>
                </a:ext>
              </a:extLst>
            </p:cNvPr>
            <p:cNvSpPr/>
            <p:nvPr/>
          </p:nvSpPr>
          <p:spPr>
            <a:xfrm>
              <a:off x="4081449" y="3551694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ED1262C-06A1-4C09-88E9-B3A29498B5FF}"/>
                </a:ext>
              </a:extLst>
            </p:cNvPr>
            <p:cNvSpPr/>
            <p:nvPr/>
          </p:nvSpPr>
          <p:spPr>
            <a:xfrm>
              <a:off x="2983930" y="233299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D97F17F-AF45-4B44-81B9-B38AD9FCDE9A}"/>
                </a:ext>
              </a:extLst>
            </p:cNvPr>
            <p:cNvSpPr/>
            <p:nvPr/>
          </p:nvSpPr>
          <p:spPr>
            <a:xfrm>
              <a:off x="3719775" y="2852140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1617D06-2143-4580-A2AC-F2CA68E119EA}"/>
              </a:ext>
            </a:extLst>
          </p:cNvPr>
          <p:cNvCxnSpPr>
            <a:cxnSpLocks/>
          </p:cNvCxnSpPr>
          <p:nvPr/>
        </p:nvCxnSpPr>
        <p:spPr>
          <a:xfrm>
            <a:off x="700369" y="3429000"/>
            <a:ext cx="3161271" cy="2293332"/>
          </a:xfrm>
          <a:prstGeom prst="lin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43BC780-E720-48AB-B9DB-1613F97DBEED}"/>
              </a:ext>
            </a:extLst>
          </p:cNvPr>
          <p:cNvGrpSpPr/>
          <p:nvPr/>
        </p:nvGrpSpPr>
        <p:grpSpPr>
          <a:xfrm>
            <a:off x="3605160" y="4022701"/>
            <a:ext cx="3525276" cy="1535283"/>
            <a:chOff x="3605160" y="4022701"/>
            <a:chExt cx="3525276" cy="1535283"/>
          </a:xfrm>
        </p:grpSpPr>
        <p:cxnSp>
          <p:nvCxnSpPr>
            <p:cNvPr id="97" name="Connector: Curved 96">
              <a:extLst>
                <a:ext uri="{FF2B5EF4-FFF2-40B4-BE49-F238E27FC236}">
                  <a16:creationId xmlns:a16="http://schemas.microsoft.com/office/drawing/2014/main" id="{5966D158-6162-46B5-86BA-874DB14DF35F}"/>
                </a:ext>
              </a:extLst>
            </p:cNvPr>
            <p:cNvCxnSpPr/>
            <p:nvPr/>
          </p:nvCxnSpPr>
          <p:spPr>
            <a:xfrm flipV="1">
              <a:off x="3605160" y="4575666"/>
              <a:ext cx="1590099" cy="982318"/>
            </a:xfrm>
            <a:prstGeom prst="curvedConnector3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397D30F-0C7B-497E-B6CF-E29D1BC80A64}"/>
                </a:ext>
              </a:extLst>
            </p:cNvPr>
            <p:cNvSpPr txBox="1"/>
            <p:nvPr/>
          </p:nvSpPr>
          <p:spPr>
            <a:xfrm>
              <a:off x="5261359" y="4022701"/>
              <a:ext cx="1869077" cy="7386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ax+by+c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  =  0</a:t>
              </a:r>
              <a:endPara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A3D6468-090F-4DBE-ABC8-B0258D6C28C0}"/>
              </a:ext>
            </a:extLst>
          </p:cNvPr>
          <p:cNvGrpSpPr/>
          <p:nvPr/>
        </p:nvGrpSpPr>
        <p:grpSpPr>
          <a:xfrm>
            <a:off x="8155911" y="2355662"/>
            <a:ext cx="2781840" cy="2812362"/>
            <a:chOff x="1251708" y="2763723"/>
            <a:chExt cx="1883362" cy="1819867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B8E7742-A534-488B-8E30-B21960C11769}"/>
                </a:ext>
              </a:extLst>
            </p:cNvPr>
            <p:cNvSpPr/>
            <p:nvPr/>
          </p:nvSpPr>
          <p:spPr>
            <a:xfrm>
              <a:off x="1291419" y="372405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79CCCB9-3752-42EB-B6C3-506F596FB51A}"/>
                </a:ext>
              </a:extLst>
            </p:cNvPr>
            <p:cNvSpPr/>
            <p:nvPr/>
          </p:nvSpPr>
          <p:spPr>
            <a:xfrm>
              <a:off x="1726946" y="3640004"/>
              <a:ext cx="75570" cy="755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ADB1084-9E91-4F5F-B1B1-4BB827E4A3BC}"/>
                </a:ext>
              </a:extLst>
            </p:cNvPr>
            <p:cNvSpPr/>
            <p:nvPr/>
          </p:nvSpPr>
          <p:spPr>
            <a:xfrm>
              <a:off x="1607455" y="2980469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23E78056-5CD4-4A27-908C-000478175BDE}"/>
                </a:ext>
              </a:extLst>
            </p:cNvPr>
            <p:cNvSpPr/>
            <p:nvPr/>
          </p:nvSpPr>
          <p:spPr>
            <a:xfrm>
              <a:off x="2448804" y="3505254"/>
              <a:ext cx="75570" cy="755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2D14BE0D-A1C2-4E5C-A816-339EBAB6916C}"/>
                </a:ext>
              </a:extLst>
            </p:cNvPr>
            <p:cNvSpPr/>
            <p:nvPr/>
          </p:nvSpPr>
          <p:spPr>
            <a:xfrm>
              <a:off x="2112353" y="3224998"/>
              <a:ext cx="75570" cy="755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5AA0607-AF9C-4780-8233-0F0ABCE6A14D}"/>
                </a:ext>
              </a:extLst>
            </p:cNvPr>
            <p:cNvSpPr/>
            <p:nvPr/>
          </p:nvSpPr>
          <p:spPr>
            <a:xfrm>
              <a:off x="2362994" y="3761843"/>
              <a:ext cx="75570" cy="755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2480E97-97F3-4196-B053-6E1D6A91F1DD}"/>
                </a:ext>
              </a:extLst>
            </p:cNvPr>
            <p:cNvSpPr/>
            <p:nvPr/>
          </p:nvSpPr>
          <p:spPr>
            <a:xfrm>
              <a:off x="2983930" y="338147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B97285CF-5F18-484C-99FD-19784BE4FE74}"/>
                </a:ext>
              </a:extLst>
            </p:cNvPr>
            <p:cNvSpPr/>
            <p:nvPr/>
          </p:nvSpPr>
          <p:spPr>
            <a:xfrm>
              <a:off x="1494401" y="3986269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36EADD83-CA42-42DA-9623-B87865D93F28}"/>
                </a:ext>
              </a:extLst>
            </p:cNvPr>
            <p:cNvSpPr/>
            <p:nvPr/>
          </p:nvSpPr>
          <p:spPr>
            <a:xfrm>
              <a:off x="1418831" y="426753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FB9A3AD-E82B-4CB4-828C-659E2C79E6BC}"/>
                </a:ext>
              </a:extLst>
            </p:cNvPr>
            <p:cNvSpPr/>
            <p:nvPr/>
          </p:nvSpPr>
          <p:spPr>
            <a:xfrm>
              <a:off x="1732320" y="439951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A744FD6-058B-4E90-86A1-86A051096686}"/>
                </a:ext>
              </a:extLst>
            </p:cNvPr>
            <p:cNvSpPr/>
            <p:nvPr/>
          </p:nvSpPr>
          <p:spPr>
            <a:xfrm>
              <a:off x="2008969" y="443729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187B1886-F0A9-4F64-A09E-8A97A7D7DC71}"/>
                </a:ext>
              </a:extLst>
            </p:cNvPr>
            <p:cNvSpPr/>
            <p:nvPr/>
          </p:nvSpPr>
          <p:spPr>
            <a:xfrm>
              <a:off x="2199094" y="281929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8559D43E-D5B2-4A59-BBAF-2324107E4A44}"/>
                </a:ext>
              </a:extLst>
            </p:cNvPr>
            <p:cNvSpPr/>
            <p:nvPr/>
          </p:nvSpPr>
          <p:spPr>
            <a:xfrm>
              <a:off x="2033798" y="3841093"/>
              <a:ext cx="75570" cy="755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7C1977D-4F78-4AEE-BFDC-884AF9D8CD15}"/>
                </a:ext>
              </a:extLst>
            </p:cNvPr>
            <p:cNvSpPr/>
            <p:nvPr/>
          </p:nvSpPr>
          <p:spPr>
            <a:xfrm>
              <a:off x="1790468" y="4038651"/>
              <a:ext cx="75570" cy="755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9CAFB865-3D5C-4CFB-BAB7-165A9A619098}"/>
                </a:ext>
              </a:extLst>
            </p:cNvPr>
            <p:cNvSpPr/>
            <p:nvPr/>
          </p:nvSpPr>
          <p:spPr>
            <a:xfrm>
              <a:off x="2236879" y="4095283"/>
              <a:ext cx="75570" cy="755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F4BB63B-63FC-4542-B57E-5BCE75EA1328}"/>
                </a:ext>
              </a:extLst>
            </p:cNvPr>
            <p:cNvSpPr/>
            <p:nvPr/>
          </p:nvSpPr>
          <p:spPr>
            <a:xfrm>
              <a:off x="2285619" y="4470235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2955805A-6F72-489E-928C-0EE94F016081}"/>
                </a:ext>
              </a:extLst>
            </p:cNvPr>
            <p:cNvSpPr/>
            <p:nvPr/>
          </p:nvSpPr>
          <p:spPr>
            <a:xfrm>
              <a:off x="2609747" y="435375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0E2B8C4-9C8E-4377-8E81-B54B61CFB1BD}"/>
                </a:ext>
              </a:extLst>
            </p:cNvPr>
            <p:cNvSpPr/>
            <p:nvPr/>
          </p:nvSpPr>
          <p:spPr>
            <a:xfrm>
              <a:off x="2564641" y="4508020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527ED22-14D8-47A4-826B-D82CB3CF21C5}"/>
                </a:ext>
              </a:extLst>
            </p:cNvPr>
            <p:cNvSpPr/>
            <p:nvPr/>
          </p:nvSpPr>
          <p:spPr>
            <a:xfrm>
              <a:off x="2749236" y="422974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982F643-DAA7-4D53-ACBA-F594D84D1959}"/>
                </a:ext>
              </a:extLst>
            </p:cNvPr>
            <p:cNvSpPr/>
            <p:nvPr/>
          </p:nvSpPr>
          <p:spPr>
            <a:xfrm>
              <a:off x="2946145" y="4114221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8030ED6-4DEC-4DE9-BE77-3B795A373E9B}"/>
                </a:ext>
              </a:extLst>
            </p:cNvPr>
            <p:cNvSpPr/>
            <p:nvPr/>
          </p:nvSpPr>
          <p:spPr>
            <a:xfrm>
              <a:off x="2857716" y="3905696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30FA0DF-721D-45FF-AEBC-03207CF765E6}"/>
                </a:ext>
              </a:extLst>
            </p:cNvPr>
            <p:cNvSpPr/>
            <p:nvPr/>
          </p:nvSpPr>
          <p:spPr>
            <a:xfrm>
              <a:off x="1866038" y="276372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235FC1B2-4DF3-4F51-A901-70A1681741FC}"/>
                </a:ext>
              </a:extLst>
            </p:cNvPr>
            <p:cNvSpPr/>
            <p:nvPr/>
          </p:nvSpPr>
          <p:spPr>
            <a:xfrm>
              <a:off x="1329204" y="326278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3613807-3C0F-4CF4-875F-CC3919718A6C}"/>
                </a:ext>
              </a:extLst>
            </p:cNvPr>
            <p:cNvSpPr/>
            <p:nvPr/>
          </p:nvSpPr>
          <p:spPr>
            <a:xfrm>
              <a:off x="1251708" y="280150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10F21585-AF5C-4A43-B33A-E834FD5DF28C}"/>
                </a:ext>
              </a:extLst>
            </p:cNvPr>
            <p:cNvSpPr/>
            <p:nvPr/>
          </p:nvSpPr>
          <p:spPr>
            <a:xfrm>
              <a:off x="3059500" y="3867911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6788F40-12CC-450F-9C5B-FF01E830CA31}"/>
                </a:ext>
              </a:extLst>
            </p:cNvPr>
            <p:cNvSpPr/>
            <p:nvPr/>
          </p:nvSpPr>
          <p:spPr>
            <a:xfrm>
              <a:off x="2597776" y="288534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4DB99D6-2374-4BDD-BBB7-03C9E6549114}"/>
                </a:ext>
              </a:extLst>
            </p:cNvPr>
            <p:cNvSpPr/>
            <p:nvPr/>
          </p:nvSpPr>
          <p:spPr>
            <a:xfrm>
              <a:off x="2857716" y="3095292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4274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sp>
          <p:nvSpPr>
            <p:cNvPr id="8" name="Rectangle 7"/>
            <p:cNvSpPr/>
            <p:nvPr/>
          </p:nvSpPr>
          <p:spPr>
            <a:xfrm>
              <a:off x="0" y="5617437"/>
              <a:ext cx="12192000" cy="1240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2272C-ABED-47E5-8A9E-6AFD9806F6E9}"/>
              </a:ext>
            </a:extLst>
          </p:cNvPr>
          <p:cNvSpPr txBox="1"/>
          <p:nvPr/>
        </p:nvSpPr>
        <p:spPr>
          <a:xfrm>
            <a:off x="1208029" y="283096"/>
            <a:ext cx="97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شبکه عصبی مصنوعی در نرم افزار متلب – مبانی شبکه های عصبی </a:t>
            </a:r>
            <a:r>
              <a:rPr lang="en-US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RBF</a:t>
            </a:r>
            <a:endParaRPr lang="en-US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rim" panose="00000400000000000000" pitchFamily="2" charset="-78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2DC9DDA-0061-4319-957E-44DE37EC4E8E}"/>
              </a:ext>
            </a:extLst>
          </p:cNvPr>
          <p:cNvGrpSpPr/>
          <p:nvPr/>
        </p:nvGrpSpPr>
        <p:grpSpPr>
          <a:xfrm>
            <a:off x="8625371" y="2017546"/>
            <a:ext cx="1883362" cy="1819867"/>
            <a:chOff x="5801801" y="2725938"/>
            <a:chExt cx="1883362" cy="1819867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A3AE6A0-9BE1-4B53-8832-801BBA99D5C5}"/>
                </a:ext>
              </a:extLst>
            </p:cNvPr>
            <p:cNvSpPr/>
            <p:nvPr/>
          </p:nvSpPr>
          <p:spPr>
            <a:xfrm>
              <a:off x="6079294" y="3057507"/>
              <a:ext cx="1273767" cy="1240564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EBD112C-1D5F-4215-94F9-55C8A9059476}"/>
                </a:ext>
              </a:extLst>
            </p:cNvPr>
            <p:cNvGrpSpPr/>
            <p:nvPr/>
          </p:nvGrpSpPr>
          <p:grpSpPr>
            <a:xfrm>
              <a:off x="5801801" y="2725938"/>
              <a:ext cx="1883362" cy="1819867"/>
              <a:chOff x="1251708" y="2763723"/>
              <a:chExt cx="1883362" cy="181986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4B8CE29-57AD-4743-AE3D-6A9E6D937B7D}"/>
                  </a:ext>
                </a:extLst>
              </p:cNvPr>
              <p:cNvSpPr/>
              <p:nvPr/>
            </p:nvSpPr>
            <p:spPr>
              <a:xfrm>
                <a:off x="1291419" y="3724058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0DEC75B-5E45-43F4-9BFD-0F6EDEDDE563}"/>
                  </a:ext>
                </a:extLst>
              </p:cNvPr>
              <p:cNvSpPr/>
              <p:nvPr/>
            </p:nvSpPr>
            <p:spPr>
              <a:xfrm>
                <a:off x="1726946" y="3640004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FE7FACC-234D-48E4-97F9-C334F5A8BAB6}"/>
                  </a:ext>
                </a:extLst>
              </p:cNvPr>
              <p:cNvSpPr/>
              <p:nvPr/>
            </p:nvSpPr>
            <p:spPr>
              <a:xfrm>
                <a:off x="1607455" y="2980469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16ED8F6-A03F-473F-B926-0083D2F838D8}"/>
                  </a:ext>
                </a:extLst>
              </p:cNvPr>
              <p:cNvSpPr/>
              <p:nvPr/>
            </p:nvSpPr>
            <p:spPr>
              <a:xfrm>
                <a:off x="2448804" y="3505254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801DFA4-BCDB-4266-9AB8-785DCF53FAEA}"/>
                  </a:ext>
                </a:extLst>
              </p:cNvPr>
              <p:cNvSpPr/>
              <p:nvPr/>
            </p:nvSpPr>
            <p:spPr>
              <a:xfrm>
                <a:off x="2112353" y="3224998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7C0A224-24E7-41FB-811E-BDECF613DC25}"/>
                  </a:ext>
                </a:extLst>
              </p:cNvPr>
              <p:cNvSpPr/>
              <p:nvPr/>
            </p:nvSpPr>
            <p:spPr>
              <a:xfrm>
                <a:off x="2362994" y="3761843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841235C-36F8-4A0D-A6BF-B48B2745255D}"/>
                  </a:ext>
                </a:extLst>
              </p:cNvPr>
              <p:cNvSpPr/>
              <p:nvPr/>
            </p:nvSpPr>
            <p:spPr>
              <a:xfrm>
                <a:off x="2983930" y="3381473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CE0D97E-9C81-405B-8922-8ED5DCB78023}"/>
                  </a:ext>
                </a:extLst>
              </p:cNvPr>
              <p:cNvSpPr/>
              <p:nvPr/>
            </p:nvSpPr>
            <p:spPr>
              <a:xfrm>
                <a:off x="1494401" y="3986269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D33E54C4-34AA-4032-ADB1-466E7CCDFB5F}"/>
                  </a:ext>
                </a:extLst>
              </p:cNvPr>
              <p:cNvSpPr/>
              <p:nvPr/>
            </p:nvSpPr>
            <p:spPr>
              <a:xfrm>
                <a:off x="1418831" y="4267533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E1AA1C0-345D-4C68-910C-09B324746DD0}"/>
                  </a:ext>
                </a:extLst>
              </p:cNvPr>
              <p:cNvSpPr/>
              <p:nvPr/>
            </p:nvSpPr>
            <p:spPr>
              <a:xfrm>
                <a:off x="1732320" y="4399513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928FCB0-2729-4421-B14C-8107877D937D}"/>
                  </a:ext>
                </a:extLst>
              </p:cNvPr>
              <p:cNvSpPr/>
              <p:nvPr/>
            </p:nvSpPr>
            <p:spPr>
              <a:xfrm>
                <a:off x="2008969" y="4437298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269A85F5-8CC4-4EE0-8B09-8BC55CEA9A24}"/>
                  </a:ext>
                </a:extLst>
              </p:cNvPr>
              <p:cNvSpPr/>
              <p:nvPr/>
            </p:nvSpPr>
            <p:spPr>
              <a:xfrm>
                <a:off x="2199094" y="2819298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3AD0FDE-237A-49F4-BA5D-5F5259F8B5AF}"/>
                  </a:ext>
                </a:extLst>
              </p:cNvPr>
              <p:cNvSpPr/>
              <p:nvPr/>
            </p:nvSpPr>
            <p:spPr>
              <a:xfrm>
                <a:off x="2033798" y="3841093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C2A7450-BC4C-47E8-ABAD-A4B369A20E23}"/>
                  </a:ext>
                </a:extLst>
              </p:cNvPr>
              <p:cNvSpPr/>
              <p:nvPr/>
            </p:nvSpPr>
            <p:spPr>
              <a:xfrm>
                <a:off x="1790468" y="4038651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1FFA0DF-518C-4877-90AF-5C02CBBE941B}"/>
                  </a:ext>
                </a:extLst>
              </p:cNvPr>
              <p:cNvSpPr/>
              <p:nvPr/>
            </p:nvSpPr>
            <p:spPr>
              <a:xfrm>
                <a:off x="2236879" y="4095283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1B5AACE-C1A8-485E-8E98-B447C679E3D3}"/>
                  </a:ext>
                </a:extLst>
              </p:cNvPr>
              <p:cNvSpPr/>
              <p:nvPr/>
            </p:nvSpPr>
            <p:spPr>
              <a:xfrm>
                <a:off x="2285619" y="4470235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BF1B98C6-F39B-44F7-8BE5-B8236B3884CB}"/>
                  </a:ext>
                </a:extLst>
              </p:cNvPr>
              <p:cNvSpPr/>
              <p:nvPr/>
            </p:nvSpPr>
            <p:spPr>
              <a:xfrm>
                <a:off x="2609747" y="4353753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6C336952-EAD0-424D-80EB-48EF0882E60D}"/>
                  </a:ext>
                </a:extLst>
              </p:cNvPr>
              <p:cNvSpPr/>
              <p:nvPr/>
            </p:nvSpPr>
            <p:spPr>
              <a:xfrm>
                <a:off x="2564641" y="4508020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4C95B1CB-ABA5-49D4-B654-C874A8701C94}"/>
                  </a:ext>
                </a:extLst>
              </p:cNvPr>
              <p:cNvSpPr/>
              <p:nvPr/>
            </p:nvSpPr>
            <p:spPr>
              <a:xfrm>
                <a:off x="2749236" y="4229748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5298BB2-63B4-4B57-B9A1-B47DEA49359B}"/>
                  </a:ext>
                </a:extLst>
              </p:cNvPr>
              <p:cNvSpPr/>
              <p:nvPr/>
            </p:nvSpPr>
            <p:spPr>
              <a:xfrm>
                <a:off x="2946145" y="4114221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E71C2D6-B552-4F49-A700-F556D8F8E843}"/>
                  </a:ext>
                </a:extLst>
              </p:cNvPr>
              <p:cNvSpPr/>
              <p:nvPr/>
            </p:nvSpPr>
            <p:spPr>
              <a:xfrm>
                <a:off x="2857716" y="3905696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0DF5739-67E1-430B-89A3-F0669935CC90}"/>
                  </a:ext>
                </a:extLst>
              </p:cNvPr>
              <p:cNvSpPr/>
              <p:nvPr/>
            </p:nvSpPr>
            <p:spPr>
              <a:xfrm>
                <a:off x="1866038" y="2763723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C525065-090A-4FD6-AC78-E85B1456823C}"/>
                  </a:ext>
                </a:extLst>
              </p:cNvPr>
              <p:cNvSpPr/>
              <p:nvPr/>
            </p:nvSpPr>
            <p:spPr>
              <a:xfrm>
                <a:off x="1329204" y="3262783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C3567A1-99F7-448A-870F-88B7B200CF35}"/>
                  </a:ext>
                </a:extLst>
              </p:cNvPr>
              <p:cNvSpPr/>
              <p:nvPr/>
            </p:nvSpPr>
            <p:spPr>
              <a:xfrm>
                <a:off x="1251708" y="2801508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560E134-0495-4CDE-BD46-68F4F181FE32}"/>
                  </a:ext>
                </a:extLst>
              </p:cNvPr>
              <p:cNvSpPr/>
              <p:nvPr/>
            </p:nvSpPr>
            <p:spPr>
              <a:xfrm>
                <a:off x="3059500" y="3867911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EF7747C1-D065-438B-9276-B42ADC93ED2A}"/>
                  </a:ext>
                </a:extLst>
              </p:cNvPr>
              <p:cNvSpPr/>
              <p:nvPr/>
            </p:nvSpPr>
            <p:spPr>
              <a:xfrm>
                <a:off x="2597776" y="2885343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CD39C31A-812C-47B3-95FA-8A283C7DF04A}"/>
                  </a:ext>
                </a:extLst>
              </p:cNvPr>
              <p:cNvSpPr/>
              <p:nvPr/>
            </p:nvSpPr>
            <p:spPr>
              <a:xfrm>
                <a:off x="2857716" y="3095292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F99EFC7-C2CE-4311-9D2E-38A3F06C2ADC}"/>
                </a:ext>
              </a:extLst>
            </p:cNvPr>
            <p:cNvCxnSpPr>
              <a:endCxn id="2" idx="1"/>
            </p:cNvCxnSpPr>
            <p:nvPr/>
          </p:nvCxnSpPr>
          <p:spPr>
            <a:xfrm flipH="1" flipV="1">
              <a:off x="6265833" y="3239183"/>
              <a:ext cx="434398" cy="447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52C7F8-2098-4287-99BF-38A1FD91BE97}"/>
                </a:ext>
              </a:extLst>
            </p:cNvPr>
            <p:cNvSpPr txBox="1"/>
            <p:nvPr/>
          </p:nvSpPr>
          <p:spPr>
            <a:xfrm>
              <a:off x="6424511" y="3219926"/>
              <a:ext cx="408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447D175-9E31-4441-A277-851CB86C4248}"/>
              </a:ext>
            </a:extLst>
          </p:cNvPr>
          <p:cNvGrpSpPr/>
          <p:nvPr/>
        </p:nvGrpSpPr>
        <p:grpSpPr>
          <a:xfrm>
            <a:off x="1405775" y="1678194"/>
            <a:ext cx="1883362" cy="2506836"/>
            <a:chOff x="1208029" y="2478821"/>
            <a:chExt cx="1883362" cy="250683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63FCA23-9396-4D96-B770-CF56B33E1F89}"/>
                </a:ext>
              </a:extLst>
            </p:cNvPr>
            <p:cNvGrpSpPr/>
            <p:nvPr/>
          </p:nvGrpSpPr>
          <p:grpSpPr>
            <a:xfrm>
              <a:off x="1208029" y="2763723"/>
              <a:ext cx="1883362" cy="1819867"/>
              <a:chOff x="1251708" y="2763723"/>
              <a:chExt cx="1883362" cy="181986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A20A3537-A362-4228-AF97-5842483F181D}"/>
                  </a:ext>
                </a:extLst>
              </p:cNvPr>
              <p:cNvSpPr/>
              <p:nvPr/>
            </p:nvSpPr>
            <p:spPr>
              <a:xfrm>
                <a:off x="1291419" y="3724058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E09DC53-46A0-40AF-B7B6-13555E123FDA}"/>
                  </a:ext>
                </a:extLst>
              </p:cNvPr>
              <p:cNvSpPr/>
              <p:nvPr/>
            </p:nvSpPr>
            <p:spPr>
              <a:xfrm>
                <a:off x="1726946" y="3640004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2492C4B-2210-472F-94D9-7C20BE627158}"/>
                  </a:ext>
                </a:extLst>
              </p:cNvPr>
              <p:cNvSpPr/>
              <p:nvPr/>
            </p:nvSpPr>
            <p:spPr>
              <a:xfrm>
                <a:off x="1607455" y="2980469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4969B5B-87B6-4A89-BDCA-941892812897}"/>
                  </a:ext>
                </a:extLst>
              </p:cNvPr>
              <p:cNvSpPr/>
              <p:nvPr/>
            </p:nvSpPr>
            <p:spPr>
              <a:xfrm>
                <a:off x="2448804" y="3505254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27D6969-EDD1-467F-8898-B1E0B6A0AB9D}"/>
                  </a:ext>
                </a:extLst>
              </p:cNvPr>
              <p:cNvSpPr/>
              <p:nvPr/>
            </p:nvSpPr>
            <p:spPr>
              <a:xfrm>
                <a:off x="2112353" y="3224998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8F0C0084-9FE8-4D59-A223-96D214457F93}"/>
                  </a:ext>
                </a:extLst>
              </p:cNvPr>
              <p:cNvSpPr/>
              <p:nvPr/>
            </p:nvSpPr>
            <p:spPr>
              <a:xfrm>
                <a:off x="2362994" y="3761843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FDF595A-BFA0-4276-93B1-BBC7C5EC30AD}"/>
                  </a:ext>
                </a:extLst>
              </p:cNvPr>
              <p:cNvSpPr/>
              <p:nvPr/>
            </p:nvSpPr>
            <p:spPr>
              <a:xfrm>
                <a:off x="2983930" y="3381473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E8C5D1E-79C5-412C-9D7A-3325AF0F8D35}"/>
                  </a:ext>
                </a:extLst>
              </p:cNvPr>
              <p:cNvSpPr/>
              <p:nvPr/>
            </p:nvSpPr>
            <p:spPr>
              <a:xfrm>
                <a:off x="1494401" y="3986269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53AA134-A4BA-4440-9B0A-9D4C747EDB6C}"/>
                  </a:ext>
                </a:extLst>
              </p:cNvPr>
              <p:cNvSpPr/>
              <p:nvPr/>
            </p:nvSpPr>
            <p:spPr>
              <a:xfrm>
                <a:off x="1418831" y="4267533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54E3A80-CB5B-4D99-8366-3B31309C39A2}"/>
                  </a:ext>
                </a:extLst>
              </p:cNvPr>
              <p:cNvSpPr/>
              <p:nvPr/>
            </p:nvSpPr>
            <p:spPr>
              <a:xfrm>
                <a:off x="1732320" y="4399513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72F961-0C0F-40CD-A3BE-63F8C85FF14D}"/>
                  </a:ext>
                </a:extLst>
              </p:cNvPr>
              <p:cNvSpPr/>
              <p:nvPr/>
            </p:nvSpPr>
            <p:spPr>
              <a:xfrm>
                <a:off x="2008969" y="4437298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384C6679-1034-40E0-A466-9F5358A476D3}"/>
                  </a:ext>
                </a:extLst>
              </p:cNvPr>
              <p:cNvSpPr/>
              <p:nvPr/>
            </p:nvSpPr>
            <p:spPr>
              <a:xfrm>
                <a:off x="2199094" y="2819298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F83C1BC-C86C-469A-B44D-5E7DEF6B2322}"/>
                  </a:ext>
                </a:extLst>
              </p:cNvPr>
              <p:cNvSpPr/>
              <p:nvPr/>
            </p:nvSpPr>
            <p:spPr>
              <a:xfrm>
                <a:off x="1996058" y="3761843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8D0B755-E94F-4F3A-B4D7-75A80C9E423F}"/>
                  </a:ext>
                </a:extLst>
              </p:cNvPr>
              <p:cNvSpPr/>
              <p:nvPr/>
            </p:nvSpPr>
            <p:spPr>
              <a:xfrm>
                <a:off x="1790468" y="4038651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E9CF27F-172B-49F4-9107-090FA30BE2C3}"/>
                  </a:ext>
                </a:extLst>
              </p:cNvPr>
              <p:cNvSpPr/>
              <p:nvPr/>
            </p:nvSpPr>
            <p:spPr>
              <a:xfrm>
                <a:off x="2236879" y="4095283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5C89E22-9C72-49F7-8E5C-D5A9B9895E08}"/>
                  </a:ext>
                </a:extLst>
              </p:cNvPr>
              <p:cNvSpPr/>
              <p:nvPr/>
            </p:nvSpPr>
            <p:spPr>
              <a:xfrm>
                <a:off x="2285619" y="4470235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6ECD6B8-8821-4F3B-AF53-8093B3CFB3A2}"/>
                  </a:ext>
                </a:extLst>
              </p:cNvPr>
              <p:cNvSpPr/>
              <p:nvPr/>
            </p:nvSpPr>
            <p:spPr>
              <a:xfrm>
                <a:off x="2609747" y="4353753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6664660-0100-4168-8F7D-DBC06B2C4520}"/>
                  </a:ext>
                </a:extLst>
              </p:cNvPr>
              <p:cNvSpPr/>
              <p:nvPr/>
            </p:nvSpPr>
            <p:spPr>
              <a:xfrm>
                <a:off x="2564641" y="4508020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AE66A80-5284-4E6D-838F-A2D0D641D41D}"/>
                  </a:ext>
                </a:extLst>
              </p:cNvPr>
              <p:cNvSpPr/>
              <p:nvPr/>
            </p:nvSpPr>
            <p:spPr>
              <a:xfrm>
                <a:off x="2749236" y="4229748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E835412-8C02-4A25-84C3-23C4B9C6153A}"/>
                  </a:ext>
                </a:extLst>
              </p:cNvPr>
              <p:cNvSpPr/>
              <p:nvPr/>
            </p:nvSpPr>
            <p:spPr>
              <a:xfrm>
                <a:off x="2946145" y="4114221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4189DB8-1253-4934-B509-45AA2CCF5E7D}"/>
                  </a:ext>
                </a:extLst>
              </p:cNvPr>
              <p:cNvSpPr/>
              <p:nvPr/>
            </p:nvSpPr>
            <p:spPr>
              <a:xfrm>
                <a:off x="2857716" y="3905696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52CA465-DFF9-423B-8CA5-2DDEDFB13560}"/>
                  </a:ext>
                </a:extLst>
              </p:cNvPr>
              <p:cNvSpPr/>
              <p:nvPr/>
            </p:nvSpPr>
            <p:spPr>
              <a:xfrm>
                <a:off x="1866038" y="2763723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91B8E75-C8CA-4771-A896-238FF27D32B9}"/>
                  </a:ext>
                </a:extLst>
              </p:cNvPr>
              <p:cNvSpPr/>
              <p:nvPr/>
            </p:nvSpPr>
            <p:spPr>
              <a:xfrm>
                <a:off x="1329204" y="3262783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A0640DD-B20D-480C-B119-A89B18A97424}"/>
                  </a:ext>
                </a:extLst>
              </p:cNvPr>
              <p:cNvSpPr/>
              <p:nvPr/>
            </p:nvSpPr>
            <p:spPr>
              <a:xfrm>
                <a:off x="1251708" y="2801508"/>
                <a:ext cx="75570" cy="7557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0CCA37-11BF-4EF2-B16D-F4BCCBFE3A65}"/>
                  </a:ext>
                </a:extLst>
              </p:cNvPr>
              <p:cNvSpPr/>
              <p:nvPr/>
            </p:nvSpPr>
            <p:spPr>
              <a:xfrm>
                <a:off x="3059500" y="3867911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FC31149-71D5-4B4B-85E5-0F3C5E5CA793}"/>
                  </a:ext>
                </a:extLst>
              </p:cNvPr>
              <p:cNvSpPr/>
              <p:nvPr/>
            </p:nvSpPr>
            <p:spPr>
              <a:xfrm>
                <a:off x="2597776" y="2885343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31C559E-9FF5-4DE0-BBFC-2233BCD40721}"/>
                  </a:ext>
                </a:extLst>
              </p:cNvPr>
              <p:cNvSpPr/>
              <p:nvPr/>
            </p:nvSpPr>
            <p:spPr>
              <a:xfrm>
                <a:off x="2857716" y="3095292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75A8C73-42BA-4269-B829-2F8A153DA981}"/>
                </a:ext>
              </a:extLst>
            </p:cNvPr>
            <p:cNvCxnSpPr/>
            <p:nvPr/>
          </p:nvCxnSpPr>
          <p:spPr>
            <a:xfrm flipH="1">
              <a:off x="1721052" y="2478821"/>
              <a:ext cx="799910" cy="2506836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547DA66E-0E2B-4FF8-858B-9A17F7E1AB42}"/>
              </a:ext>
            </a:extLst>
          </p:cNvPr>
          <p:cNvSpPr txBox="1"/>
          <p:nvPr/>
        </p:nvSpPr>
        <p:spPr>
          <a:xfrm>
            <a:off x="972082" y="1274958"/>
            <a:ext cx="388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Shiraz" panose="00000400000000000000" pitchFamily="2" charset="-78"/>
              </a:rPr>
              <a:t>قابل تفکیک بصورت خطی در فضای ورودی</a:t>
            </a:r>
            <a:endParaRPr lang="en-US" dirty="0">
              <a:cs typeface="B Shiraz" panose="00000400000000000000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1D46C9D-464F-4B74-9C3A-A22FB88252FA}"/>
              </a:ext>
            </a:extLst>
          </p:cNvPr>
          <p:cNvSpPr txBox="1"/>
          <p:nvPr/>
        </p:nvSpPr>
        <p:spPr>
          <a:xfrm>
            <a:off x="7830165" y="1345684"/>
            <a:ext cx="388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Shiraz" panose="00000400000000000000" pitchFamily="2" charset="-78"/>
              </a:rPr>
              <a:t>غیر قابل تفکیک بصورت خطی در فضای ورودی</a:t>
            </a:r>
            <a:endParaRPr lang="en-US" dirty="0">
              <a:cs typeface="B Shiraz" panose="00000400000000000000" pitchFamily="2" charset="-78"/>
            </a:endParaRPr>
          </a:p>
        </p:txBody>
      </p:sp>
      <p:sp>
        <p:nvSpPr>
          <p:cNvPr id="72" name="Arrow: Bent 71">
            <a:extLst>
              <a:ext uri="{FF2B5EF4-FFF2-40B4-BE49-F238E27FC236}">
                <a16:creationId xmlns:a16="http://schemas.microsoft.com/office/drawing/2014/main" id="{788587B1-6900-4EB6-A07E-9850A0528286}"/>
              </a:ext>
            </a:extLst>
          </p:cNvPr>
          <p:cNvSpPr/>
          <p:nvPr/>
        </p:nvSpPr>
        <p:spPr>
          <a:xfrm rot="10800000">
            <a:off x="8943633" y="4042229"/>
            <a:ext cx="713359" cy="1146628"/>
          </a:xfrm>
          <a:prstGeom prst="bentArrow">
            <a:avLst>
              <a:gd name="adj1" fmla="val 974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AB061B5-BE77-48C0-A320-35B36B29C358}"/>
              </a:ext>
            </a:extLst>
          </p:cNvPr>
          <p:cNvGrpSpPr/>
          <p:nvPr/>
        </p:nvGrpSpPr>
        <p:grpSpPr>
          <a:xfrm>
            <a:off x="3373731" y="4424516"/>
            <a:ext cx="5297126" cy="1924665"/>
            <a:chOff x="3495368" y="4461387"/>
            <a:chExt cx="5297126" cy="1924665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6F97C8A-7FB5-4BDB-A46A-F236D7EB7834}"/>
                </a:ext>
              </a:extLst>
            </p:cNvPr>
            <p:cNvCxnSpPr>
              <a:cxnSpLocks/>
            </p:cNvCxnSpPr>
            <p:nvPr/>
          </p:nvCxnSpPr>
          <p:spPr>
            <a:xfrm>
              <a:off x="3495368" y="5479027"/>
              <a:ext cx="52971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B3D1967-D846-4DF8-9AE7-555DA9AA72B5}"/>
                </a:ext>
              </a:extLst>
            </p:cNvPr>
            <p:cNvCxnSpPr/>
            <p:nvPr/>
          </p:nvCxnSpPr>
          <p:spPr>
            <a:xfrm>
              <a:off x="3650226" y="5353667"/>
              <a:ext cx="0" cy="2654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1C6E322-112E-495F-88B9-D521CB9700E5}"/>
                </a:ext>
              </a:extLst>
            </p:cNvPr>
            <p:cNvCxnSpPr>
              <a:cxnSpLocks/>
            </p:cNvCxnSpPr>
            <p:nvPr/>
          </p:nvCxnSpPr>
          <p:spPr>
            <a:xfrm>
              <a:off x="5542935" y="4461387"/>
              <a:ext cx="0" cy="192466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AC4CD53-A4D2-4098-A0BA-0F77241AF273}"/>
                </a:ext>
              </a:extLst>
            </p:cNvPr>
            <p:cNvSpPr/>
            <p:nvPr/>
          </p:nvSpPr>
          <p:spPr>
            <a:xfrm>
              <a:off x="3744263" y="5448617"/>
              <a:ext cx="75570" cy="755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E15D5F3-4E2F-4A80-8103-605AE71E2F03}"/>
                </a:ext>
              </a:extLst>
            </p:cNvPr>
            <p:cNvSpPr/>
            <p:nvPr/>
          </p:nvSpPr>
          <p:spPr>
            <a:xfrm>
              <a:off x="4044147" y="5448617"/>
              <a:ext cx="75570" cy="755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7054F9E-6871-4466-8377-1DE596909A51}"/>
                </a:ext>
              </a:extLst>
            </p:cNvPr>
            <p:cNvSpPr/>
            <p:nvPr/>
          </p:nvSpPr>
          <p:spPr>
            <a:xfrm>
              <a:off x="4344031" y="5441242"/>
              <a:ext cx="75570" cy="755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401B097-BE35-4C3F-ADA0-5D878AE10E4D}"/>
                </a:ext>
              </a:extLst>
            </p:cNvPr>
            <p:cNvSpPr/>
            <p:nvPr/>
          </p:nvSpPr>
          <p:spPr>
            <a:xfrm>
              <a:off x="4734264" y="5441242"/>
              <a:ext cx="75570" cy="755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BCE6F8C-7B86-4DDA-B950-4B223FC8E85E}"/>
                </a:ext>
              </a:extLst>
            </p:cNvPr>
            <p:cNvSpPr/>
            <p:nvPr/>
          </p:nvSpPr>
          <p:spPr>
            <a:xfrm>
              <a:off x="5063029" y="5448617"/>
              <a:ext cx="75570" cy="755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09FF9F6-ACD9-495E-ACEE-AD5BC3F9B5B5}"/>
                </a:ext>
              </a:extLst>
            </p:cNvPr>
            <p:cNvSpPr/>
            <p:nvPr/>
          </p:nvSpPr>
          <p:spPr>
            <a:xfrm>
              <a:off x="5796130" y="5448617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76074C3-6916-4C53-9959-6271356238C3}"/>
                </a:ext>
              </a:extLst>
            </p:cNvPr>
            <p:cNvSpPr/>
            <p:nvPr/>
          </p:nvSpPr>
          <p:spPr>
            <a:xfrm>
              <a:off x="6203540" y="5448617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001FBAF-152E-4B68-B5CC-B556E4325E39}"/>
                </a:ext>
              </a:extLst>
            </p:cNvPr>
            <p:cNvSpPr/>
            <p:nvPr/>
          </p:nvSpPr>
          <p:spPr>
            <a:xfrm>
              <a:off x="6649066" y="5441242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2114395-FA5E-4096-A04F-A012059A2DDF}"/>
                </a:ext>
              </a:extLst>
            </p:cNvPr>
            <p:cNvSpPr/>
            <p:nvPr/>
          </p:nvSpPr>
          <p:spPr>
            <a:xfrm>
              <a:off x="7190468" y="5441242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5B515894-1559-4991-9A16-D82131C70D8E}"/>
                </a:ext>
              </a:extLst>
            </p:cNvPr>
            <p:cNvSpPr/>
            <p:nvPr/>
          </p:nvSpPr>
          <p:spPr>
            <a:xfrm>
              <a:off x="7830165" y="5436746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5AEE69F-E907-44C4-8AFB-EE41C442D254}"/>
                </a:ext>
              </a:extLst>
            </p:cNvPr>
            <p:cNvCxnSpPr>
              <a:cxnSpLocks/>
            </p:cNvCxnSpPr>
            <p:nvPr/>
          </p:nvCxnSpPr>
          <p:spPr>
            <a:xfrm>
              <a:off x="3650226" y="4888355"/>
              <a:ext cx="18927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318B2FE-98A0-4784-9C0E-D935789C37B9}"/>
                </a:ext>
              </a:extLst>
            </p:cNvPr>
            <p:cNvSpPr txBox="1"/>
            <p:nvPr/>
          </p:nvSpPr>
          <p:spPr>
            <a:xfrm>
              <a:off x="4436805" y="4519023"/>
              <a:ext cx="408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12997376-0238-4595-B01C-E6A7C17109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20400" y="4888355"/>
              <a:ext cx="8164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F9965FBD-5E10-47D4-BDE9-016433D4EA3D}"/>
              </a:ext>
            </a:extLst>
          </p:cNvPr>
          <p:cNvSpPr txBox="1"/>
          <p:nvPr/>
        </p:nvSpPr>
        <p:spPr>
          <a:xfrm>
            <a:off x="7741835" y="5820256"/>
            <a:ext cx="388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>
                <a:cs typeface="B Shiraz" panose="00000400000000000000" pitchFamily="2" charset="-78"/>
              </a:rPr>
              <a:t>قابل تفکیک بصورت خطی در فضای ویژگی</a:t>
            </a:r>
            <a:endParaRPr lang="en-US" dirty="0">
              <a:cs typeface="B Shiraz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649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sp>
          <p:nvSpPr>
            <p:cNvPr id="8" name="Rectangle 7"/>
            <p:cNvSpPr/>
            <p:nvPr/>
          </p:nvSpPr>
          <p:spPr>
            <a:xfrm>
              <a:off x="0" y="5617437"/>
              <a:ext cx="12192000" cy="1240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2272C-ABED-47E5-8A9E-6AFD9806F6E9}"/>
              </a:ext>
            </a:extLst>
          </p:cNvPr>
          <p:cNvSpPr txBox="1"/>
          <p:nvPr/>
        </p:nvSpPr>
        <p:spPr>
          <a:xfrm>
            <a:off x="1208029" y="283096"/>
            <a:ext cx="97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شبکه عصبی مصنوعی در نرم افزار متلب – مبانی شبکه های عصبی </a:t>
            </a:r>
            <a:r>
              <a:rPr lang="en-US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RBF</a:t>
            </a:r>
            <a:endParaRPr lang="en-US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rim" panose="00000400000000000000" pitchFamily="2" charset="-78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71D27AD-9674-4337-B179-7D7E99C883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05" y="1198849"/>
            <a:ext cx="4446262" cy="2035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5B6A36-1D8A-4DFE-97D9-13045C6159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26" y="836722"/>
            <a:ext cx="8668034" cy="124056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B0D21FC0-809B-497C-A069-1BB7C24E09D4}"/>
              </a:ext>
            </a:extLst>
          </p:cNvPr>
          <p:cNvGrpSpPr/>
          <p:nvPr/>
        </p:nvGrpSpPr>
        <p:grpSpPr>
          <a:xfrm>
            <a:off x="-215667" y="3678614"/>
            <a:ext cx="6647785" cy="3452231"/>
            <a:chOff x="114350" y="4133108"/>
            <a:chExt cx="5369818" cy="272489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9DC118E-A6CB-4D69-8CC1-243FB0925FA8}"/>
                </a:ext>
              </a:extLst>
            </p:cNvPr>
            <p:cNvGrpSpPr/>
            <p:nvPr/>
          </p:nvGrpSpPr>
          <p:grpSpPr>
            <a:xfrm>
              <a:off x="114350" y="4346448"/>
              <a:ext cx="5369818" cy="2511552"/>
              <a:chOff x="162232" y="3602382"/>
              <a:chExt cx="5369818" cy="2511552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3BCDEAA-10CF-475F-8A41-1C655D9820C7}"/>
                  </a:ext>
                </a:extLst>
              </p:cNvPr>
              <p:cNvGrpSpPr/>
              <p:nvPr/>
            </p:nvGrpSpPr>
            <p:grpSpPr>
              <a:xfrm>
                <a:off x="162232" y="3602382"/>
                <a:ext cx="4782456" cy="2511552"/>
                <a:chOff x="162232" y="3602382"/>
                <a:chExt cx="4782456" cy="2511552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1720320E-86A6-4109-B4F5-7CE9935A89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634" r="19762"/>
                <a:stretch/>
              </p:blipFill>
              <p:spPr>
                <a:xfrm>
                  <a:off x="162232" y="3602382"/>
                  <a:ext cx="4535714" cy="2511552"/>
                </a:xfrm>
                <a:prstGeom prst="rect">
                  <a:avLst/>
                </a:prstGeom>
              </p:spPr>
            </p:pic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7D603D-6A2A-47D1-B048-655A43ED18F2}"/>
                    </a:ext>
                  </a:extLst>
                </p:cNvPr>
                <p:cNvSpPr txBox="1"/>
                <p:nvPr/>
              </p:nvSpPr>
              <p:spPr>
                <a:xfrm>
                  <a:off x="4451203" y="4640208"/>
                  <a:ext cx="493485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Z</a:t>
                  </a:r>
                </a:p>
              </p:txBody>
            </p:sp>
          </p:grp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0B69F10-F739-42C1-80B8-87DBC81B6CD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977" t="16333" r="30034" b="14916"/>
              <a:stretch/>
            </p:blipFill>
            <p:spPr>
              <a:xfrm>
                <a:off x="4451203" y="3811043"/>
                <a:ext cx="1080847" cy="1658329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572D686-D2F7-4598-83DC-8E88AC2C8BCD}"/>
                </a:ext>
              </a:extLst>
            </p:cNvPr>
            <p:cNvSpPr txBox="1"/>
            <p:nvPr/>
          </p:nvSpPr>
          <p:spPr>
            <a:xfrm>
              <a:off x="1290145" y="4133108"/>
              <a:ext cx="862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Kernel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DB586D6A-9CFD-45F3-A29A-4076AF154C3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56"/>
          <a:stretch/>
        </p:blipFill>
        <p:spPr>
          <a:xfrm>
            <a:off x="5611763" y="3873579"/>
            <a:ext cx="6009968" cy="98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09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sp>
          <p:nvSpPr>
            <p:cNvPr id="8" name="Rectangle 7"/>
            <p:cNvSpPr/>
            <p:nvPr/>
          </p:nvSpPr>
          <p:spPr>
            <a:xfrm>
              <a:off x="0" y="5617437"/>
              <a:ext cx="12192000" cy="1240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2272C-ABED-47E5-8A9E-6AFD9806F6E9}"/>
              </a:ext>
            </a:extLst>
          </p:cNvPr>
          <p:cNvSpPr txBox="1"/>
          <p:nvPr/>
        </p:nvSpPr>
        <p:spPr>
          <a:xfrm>
            <a:off x="1208029" y="283096"/>
            <a:ext cx="97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شبکه عصبی مصنوعی در نرم افزار متلب – مبانی شبکه های عصبی </a:t>
            </a:r>
            <a:r>
              <a:rPr lang="en-US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RBF</a:t>
            </a:r>
            <a:endParaRPr lang="en-US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rim" panose="00000400000000000000" pitchFamily="2" charset="-78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5AC6FCE-B131-47F6-93B1-CC7CF66E8607}"/>
              </a:ext>
            </a:extLst>
          </p:cNvPr>
          <p:cNvSpPr txBox="1"/>
          <p:nvPr/>
        </p:nvSpPr>
        <p:spPr>
          <a:xfrm>
            <a:off x="3137390" y="1371514"/>
            <a:ext cx="504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/>
              <a:t> : مرکز دایره  </a:t>
            </a:r>
            <a:r>
              <a:rPr lang="en-US" sz="2800" b="1" dirty="0"/>
              <a:t>R</a:t>
            </a:r>
            <a:r>
              <a:rPr lang="fa-IR" sz="2800" b="1" dirty="0"/>
              <a:t>  </a:t>
            </a:r>
            <a:r>
              <a:rPr lang="en-US" sz="2800" b="1" dirty="0"/>
              <a:t>: (x</a:t>
            </a:r>
            <a:r>
              <a:rPr lang="en-US" sz="2000" b="1" dirty="0"/>
              <a:t>c</a:t>
            </a:r>
            <a:r>
              <a:rPr lang="en-US" sz="2800" b="1" dirty="0"/>
              <a:t> , </a:t>
            </a:r>
            <a:r>
              <a:rPr lang="en-US" sz="2800" b="1" dirty="0" err="1"/>
              <a:t>y</a:t>
            </a:r>
            <a:r>
              <a:rPr lang="en-US" sz="2000" b="1" dirty="0" err="1"/>
              <a:t>c</a:t>
            </a:r>
            <a:r>
              <a:rPr lang="en-US" sz="2800" b="1" dirty="0"/>
              <a:t>)</a:t>
            </a:r>
            <a:r>
              <a:rPr lang="fa-IR" sz="2800" b="1" dirty="0"/>
              <a:t> </a:t>
            </a:r>
            <a:endParaRPr lang="en-US" sz="2800" b="1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A6AE4C0-8BCE-43DB-A04C-AA99E7C56FA7}"/>
              </a:ext>
            </a:extLst>
          </p:cNvPr>
          <p:cNvSpPr txBox="1"/>
          <p:nvPr/>
        </p:nvSpPr>
        <p:spPr>
          <a:xfrm>
            <a:off x="4173478" y="2700297"/>
            <a:ext cx="196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  : (x , y)</a:t>
            </a:r>
            <a:r>
              <a:rPr lang="fa-IR" sz="2800" b="1" dirty="0"/>
              <a:t>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D037A1E-69FF-46F0-A33F-09ED5064C0B4}"/>
                  </a:ext>
                </a:extLst>
              </p:cNvPr>
              <p:cNvSpPr txBox="1"/>
              <p:nvPr/>
            </p:nvSpPr>
            <p:spPr>
              <a:xfrm>
                <a:off x="5997721" y="2552522"/>
                <a:ext cx="6346680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D037A1E-69FF-46F0-A33F-09ED5064C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721" y="2552522"/>
                <a:ext cx="6346680" cy="843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54D3C3D3-7BE7-4BE3-B886-FAAEE43ECF9F}"/>
              </a:ext>
            </a:extLst>
          </p:cNvPr>
          <p:cNvGrpSpPr/>
          <p:nvPr/>
        </p:nvGrpSpPr>
        <p:grpSpPr>
          <a:xfrm>
            <a:off x="4249630" y="3664868"/>
            <a:ext cx="4224964" cy="916148"/>
            <a:chOff x="5382896" y="4337441"/>
            <a:chExt cx="4224964" cy="9161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A4E02B9D-11C3-475C-BA29-76CDD0489D51}"/>
                    </a:ext>
                  </a:extLst>
                </p:cNvPr>
                <p:cNvSpPr txBox="1"/>
                <p:nvPr/>
              </p:nvSpPr>
              <p:spPr>
                <a:xfrm>
                  <a:off x="5382896" y="4337441"/>
                  <a:ext cx="4224964" cy="9161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→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→ 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A4E02B9D-11C3-475C-BA29-76CDD0489D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2896" y="4337441"/>
                  <a:ext cx="4224964" cy="91614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1A01B2D-808E-4140-9053-05C386FD3E99}"/>
                </a:ext>
              </a:extLst>
            </p:cNvPr>
            <p:cNvSpPr/>
            <p:nvPr/>
          </p:nvSpPr>
          <p:spPr>
            <a:xfrm>
              <a:off x="8315167" y="4943266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15D96F3E-CD74-4A9B-B7D9-EDE14A61554C}"/>
                </a:ext>
              </a:extLst>
            </p:cNvPr>
            <p:cNvSpPr/>
            <p:nvPr/>
          </p:nvSpPr>
          <p:spPr>
            <a:xfrm>
              <a:off x="8310451" y="4575024"/>
              <a:ext cx="75570" cy="7557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50FCDC1-1171-4B3F-8401-96EE20832FA5}"/>
              </a:ext>
            </a:extLst>
          </p:cNvPr>
          <p:cNvGrpSpPr/>
          <p:nvPr/>
        </p:nvGrpSpPr>
        <p:grpSpPr>
          <a:xfrm>
            <a:off x="214684" y="1159986"/>
            <a:ext cx="4980575" cy="4867357"/>
            <a:chOff x="214684" y="1159986"/>
            <a:chExt cx="4980575" cy="486735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885E947-9BD2-4099-BAB0-069E00A1CDB9}"/>
                </a:ext>
              </a:extLst>
            </p:cNvPr>
            <p:cNvGrpSpPr/>
            <p:nvPr/>
          </p:nvGrpSpPr>
          <p:grpSpPr>
            <a:xfrm>
              <a:off x="214684" y="1159986"/>
              <a:ext cx="4980575" cy="4867357"/>
              <a:chOff x="211101" y="1147597"/>
              <a:chExt cx="4980575" cy="4867357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ACC3D49E-53E4-4902-AAE8-E4625AD33B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3716" y="1224238"/>
                <a:ext cx="68013" cy="44662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1628DECA-88E0-495A-BDA6-19DAFF726B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2359" y="5553891"/>
                <a:ext cx="4459317" cy="458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0E609FB-5D1C-45CB-AAE2-ED8150003CDA}"/>
                  </a:ext>
                </a:extLst>
              </p:cNvPr>
              <p:cNvSpPr txBox="1"/>
              <p:nvPr/>
            </p:nvSpPr>
            <p:spPr>
              <a:xfrm>
                <a:off x="334448" y="5455760"/>
                <a:ext cx="469360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B Zar" pitchFamily="2" charset="-78"/>
                  </a:rPr>
                  <a:t>0</a:t>
                </a:r>
                <a:endParaRPr kumimoji="0" lang="fa-I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8233754-5899-49B5-8146-289579232552}"/>
                  </a:ext>
                </a:extLst>
              </p:cNvPr>
              <p:cNvSpPr txBox="1"/>
              <p:nvPr/>
            </p:nvSpPr>
            <p:spPr>
              <a:xfrm>
                <a:off x="4610794" y="5545595"/>
                <a:ext cx="469360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B Zar" pitchFamily="2" charset="-78"/>
                  </a:rPr>
                  <a:t>x</a:t>
                </a:r>
                <a:endParaRPr kumimoji="0" lang="fa-I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13BB1A6-75EE-4398-A536-021C1E5C0197}"/>
                  </a:ext>
                </a:extLst>
              </p:cNvPr>
              <p:cNvSpPr txBox="1"/>
              <p:nvPr/>
            </p:nvSpPr>
            <p:spPr>
              <a:xfrm>
                <a:off x="211101" y="1147597"/>
                <a:ext cx="469360" cy="469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+mn-ea"/>
                    <a:cs typeface="B Zar" pitchFamily="2" charset="-78"/>
                  </a:rPr>
                  <a:t>y</a:t>
                </a:r>
                <a:endParaRPr kumimoji="0" lang="fa-I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3E36951-B84E-4F14-AE80-2FAEDFB94C26}"/>
                </a:ext>
              </a:extLst>
            </p:cNvPr>
            <p:cNvGrpSpPr/>
            <p:nvPr/>
          </p:nvGrpSpPr>
          <p:grpSpPr>
            <a:xfrm>
              <a:off x="1715752" y="2778656"/>
              <a:ext cx="1883362" cy="2488412"/>
              <a:chOff x="1715752" y="2778656"/>
              <a:chExt cx="1883362" cy="2488412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65D52818-5C46-4B18-9457-A801367A79B5}"/>
                  </a:ext>
                </a:extLst>
              </p:cNvPr>
              <p:cNvGrpSpPr/>
              <p:nvPr/>
            </p:nvGrpSpPr>
            <p:grpSpPr>
              <a:xfrm>
                <a:off x="1715752" y="2778656"/>
                <a:ext cx="1883362" cy="2488412"/>
                <a:chOff x="1715752" y="2778656"/>
                <a:chExt cx="1883362" cy="2488412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7338F16E-1BFA-4E87-A210-27B0CABB2CED}"/>
                    </a:ext>
                  </a:extLst>
                </p:cNvPr>
                <p:cNvGrpSpPr/>
                <p:nvPr/>
              </p:nvGrpSpPr>
              <p:grpSpPr>
                <a:xfrm>
                  <a:off x="1715752" y="2778656"/>
                  <a:ext cx="1883362" cy="2488412"/>
                  <a:chOff x="1715752" y="2778656"/>
                  <a:chExt cx="1883362" cy="2488412"/>
                </a:xfrm>
              </p:grpSpPr>
              <p:grpSp>
                <p:nvGrpSpPr>
                  <p:cNvPr id="6" name="Group 5">
                    <a:extLst>
                      <a:ext uri="{FF2B5EF4-FFF2-40B4-BE49-F238E27FC236}">
                        <a16:creationId xmlns:a16="http://schemas.microsoft.com/office/drawing/2014/main" id="{05827E00-CDCB-4953-B52C-D0842248D8A9}"/>
                      </a:ext>
                    </a:extLst>
                  </p:cNvPr>
                  <p:cNvGrpSpPr/>
                  <p:nvPr/>
                </p:nvGrpSpPr>
                <p:grpSpPr>
                  <a:xfrm>
                    <a:off x="1715752" y="2778656"/>
                    <a:ext cx="1883362" cy="1819867"/>
                    <a:chOff x="5801801" y="2725938"/>
                    <a:chExt cx="1883362" cy="1819867"/>
                  </a:xfrm>
                </p:grpSpPr>
                <p:sp>
                  <p:nvSpPr>
                    <p:cNvPr id="7" name="Oval 6">
                      <a:extLst>
                        <a:ext uri="{FF2B5EF4-FFF2-40B4-BE49-F238E27FC236}">
                          <a16:creationId xmlns:a16="http://schemas.microsoft.com/office/drawing/2014/main" id="{38D72375-BFC5-47B0-AEC8-988B56DAB7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9294" y="3057507"/>
                      <a:ext cx="1273767" cy="1240564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9" name="Group 8">
                      <a:extLst>
                        <a:ext uri="{FF2B5EF4-FFF2-40B4-BE49-F238E27FC236}">
                          <a16:creationId xmlns:a16="http://schemas.microsoft.com/office/drawing/2014/main" id="{B5840F0B-6922-48BE-AB81-511A69AB61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01801" y="2725938"/>
                      <a:ext cx="1883362" cy="1819867"/>
                      <a:chOff x="1251708" y="2763723"/>
                      <a:chExt cx="1883362" cy="1819867"/>
                    </a:xfrm>
                  </p:grpSpPr>
                  <p:sp>
                    <p:nvSpPr>
                      <p:cNvPr id="13" name="Oval 12">
                        <a:extLst>
                          <a:ext uri="{FF2B5EF4-FFF2-40B4-BE49-F238E27FC236}">
                            <a16:creationId xmlns:a16="http://schemas.microsoft.com/office/drawing/2014/main" id="{1C79577A-C7F2-4BBC-B2CD-A8E40EF68A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91419" y="3724058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" name="Oval 14">
                        <a:extLst>
                          <a:ext uri="{FF2B5EF4-FFF2-40B4-BE49-F238E27FC236}">
                            <a16:creationId xmlns:a16="http://schemas.microsoft.com/office/drawing/2014/main" id="{791A26F9-C714-4B80-8B99-DF14DC539D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26946" y="3640004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3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" name="Oval 15">
                        <a:extLst>
                          <a:ext uri="{FF2B5EF4-FFF2-40B4-BE49-F238E27FC236}">
                            <a16:creationId xmlns:a16="http://schemas.microsoft.com/office/drawing/2014/main" id="{29B76F0F-D06B-4F33-AAA2-A289913748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07455" y="2980469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" name="Oval 16">
                        <a:extLst>
                          <a:ext uri="{FF2B5EF4-FFF2-40B4-BE49-F238E27FC236}">
                            <a16:creationId xmlns:a16="http://schemas.microsoft.com/office/drawing/2014/main" id="{B1441ACF-C0C8-470D-ACAF-FA9AB3CF4E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48804" y="3505254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3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" name="Oval 17">
                        <a:extLst>
                          <a:ext uri="{FF2B5EF4-FFF2-40B4-BE49-F238E27FC236}">
                            <a16:creationId xmlns:a16="http://schemas.microsoft.com/office/drawing/2014/main" id="{25E73C39-4F8A-4E2B-859C-8FF50723A9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12353" y="3224998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3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" name="Oval 18">
                        <a:extLst>
                          <a:ext uri="{FF2B5EF4-FFF2-40B4-BE49-F238E27FC236}">
                            <a16:creationId xmlns:a16="http://schemas.microsoft.com/office/drawing/2014/main" id="{19B8A2A5-F106-4459-AF7A-3D4A6A599A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62994" y="3761843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3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" name="Oval 19">
                        <a:extLst>
                          <a:ext uri="{FF2B5EF4-FFF2-40B4-BE49-F238E27FC236}">
                            <a16:creationId xmlns:a16="http://schemas.microsoft.com/office/drawing/2014/main" id="{DEBE764A-23B8-4C7A-868C-59DB7F9F296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83930" y="3381473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1" name="Oval 20">
                        <a:extLst>
                          <a:ext uri="{FF2B5EF4-FFF2-40B4-BE49-F238E27FC236}">
                            <a16:creationId xmlns:a16="http://schemas.microsoft.com/office/drawing/2014/main" id="{A5814E6E-4D2C-425B-9292-A8F395C548D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94401" y="3986269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" name="Oval 21">
                        <a:extLst>
                          <a:ext uri="{FF2B5EF4-FFF2-40B4-BE49-F238E27FC236}">
                            <a16:creationId xmlns:a16="http://schemas.microsoft.com/office/drawing/2014/main" id="{53CDC2CE-EA71-44F3-A437-249927320A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18831" y="4267533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" name="Oval 22">
                        <a:extLst>
                          <a:ext uri="{FF2B5EF4-FFF2-40B4-BE49-F238E27FC236}">
                            <a16:creationId xmlns:a16="http://schemas.microsoft.com/office/drawing/2014/main" id="{50071999-6DFD-4CA4-B1A3-65626F3F310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32320" y="4399513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" name="Oval 24">
                        <a:extLst>
                          <a:ext uri="{FF2B5EF4-FFF2-40B4-BE49-F238E27FC236}">
                            <a16:creationId xmlns:a16="http://schemas.microsoft.com/office/drawing/2014/main" id="{BEACD594-4A9E-4713-9B4E-5F5EDB243D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08969" y="4437298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" name="Oval 25">
                        <a:extLst>
                          <a:ext uri="{FF2B5EF4-FFF2-40B4-BE49-F238E27FC236}">
                            <a16:creationId xmlns:a16="http://schemas.microsoft.com/office/drawing/2014/main" id="{BBC92AA2-0CAA-4A94-A7A5-FAD61C9E7B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99094" y="2819298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7" name="Oval 26">
                        <a:extLst>
                          <a:ext uri="{FF2B5EF4-FFF2-40B4-BE49-F238E27FC236}">
                            <a16:creationId xmlns:a16="http://schemas.microsoft.com/office/drawing/2014/main" id="{8C40335F-41D3-4BEE-B4DE-416A157536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33798" y="3841093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3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" name="Oval 27">
                        <a:extLst>
                          <a:ext uri="{FF2B5EF4-FFF2-40B4-BE49-F238E27FC236}">
                            <a16:creationId xmlns:a16="http://schemas.microsoft.com/office/drawing/2014/main" id="{1B433A3F-8DA6-4211-B145-6C95420E68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90468" y="4038651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3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" name="Oval 28">
                        <a:extLst>
                          <a:ext uri="{FF2B5EF4-FFF2-40B4-BE49-F238E27FC236}">
                            <a16:creationId xmlns:a16="http://schemas.microsoft.com/office/drawing/2014/main" id="{FD70ECDD-5F20-4EB5-9E45-451403BDF5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36879" y="4095283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1">
                        <a:schemeClr val="accent2"/>
                      </a:lnRef>
                      <a:fillRef idx="3">
                        <a:schemeClr val="accent2"/>
                      </a:fillRef>
                      <a:effectRef idx="2">
                        <a:schemeClr val="accent2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0" name="Oval 29">
                        <a:extLst>
                          <a:ext uri="{FF2B5EF4-FFF2-40B4-BE49-F238E27FC236}">
                            <a16:creationId xmlns:a16="http://schemas.microsoft.com/office/drawing/2014/main" id="{EB9E385E-9CDA-4FC9-9D25-610C698BB8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285619" y="4470235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" name="Oval 30">
                        <a:extLst>
                          <a:ext uri="{FF2B5EF4-FFF2-40B4-BE49-F238E27FC236}">
                            <a16:creationId xmlns:a16="http://schemas.microsoft.com/office/drawing/2014/main" id="{8C6DF12D-0890-4AC9-914D-9CCDCE6DB9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09747" y="4353753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2" name="Oval 31">
                        <a:extLst>
                          <a:ext uri="{FF2B5EF4-FFF2-40B4-BE49-F238E27FC236}">
                            <a16:creationId xmlns:a16="http://schemas.microsoft.com/office/drawing/2014/main" id="{4DE39EF2-C053-4336-877A-B5BCAC2C71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64641" y="4508020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Oval 32">
                        <a:extLst>
                          <a:ext uri="{FF2B5EF4-FFF2-40B4-BE49-F238E27FC236}">
                            <a16:creationId xmlns:a16="http://schemas.microsoft.com/office/drawing/2014/main" id="{F2F55919-992F-4721-BB6E-4BB0C289AD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49236" y="4229748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88DC61CE-F7F8-47BB-B8DC-A961A1CF63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946145" y="4114221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Oval 34">
                        <a:extLst>
                          <a:ext uri="{FF2B5EF4-FFF2-40B4-BE49-F238E27FC236}">
                            <a16:creationId xmlns:a16="http://schemas.microsoft.com/office/drawing/2014/main" id="{2716C1CD-67C0-43C6-9AC0-25E7E5330A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7716" y="3905696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6" name="Oval 35">
                        <a:extLst>
                          <a:ext uri="{FF2B5EF4-FFF2-40B4-BE49-F238E27FC236}">
                            <a16:creationId xmlns:a16="http://schemas.microsoft.com/office/drawing/2014/main" id="{2028ED8D-CCE3-4021-8804-D1265CFD72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66038" y="2763723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7" name="Oval 36">
                        <a:extLst>
                          <a:ext uri="{FF2B5EF4-FFF2-40B4-BE49-F238E27FC236}">
                            <a16:creationId xmlns:a16="http://schemas.microsoft.com/office/drawing/2014/main" id="{68506BDA-5FC2-4B81-A46D-4E7D1810D7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29204" y="3262783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" name="Oval 37">
                        <a:extLst>
                          <a:ext uri="{FF2B5EF4-FFF2-40B4-BE49-F238E27FC236}">
                            <a16:creationId xmlns:a16="http://schemas.microsoft.com/office/drawing/2014/main" id="{CB875D81-3091-41EF-AEC3-451D15B9C5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51708" y="2801508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Oval 38">
                        <a:extLst>
                          <a:ext uri="{FF2B5EF4-FFF2-40B4-BE49-F238E27FC236}">
                            <a16:creationId xmlns:a16="http://schemas.microsoft.com/office/drawing/2014/main" id="{85F4D1B0-09ED-4E4F-B585-CB11F42382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59500" y="3867911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" name="Oval 39">
                        <a:extLst>
                          <a:ext uri="{FF2B5EF4-FFF2-40B4-BE49-F238E27FC236}">
                            <a16:creationId xmlns:a16="http://schemas.microsoft.com/office/drawing/2014/main" id="{40C78A46-F0A3-4908-9FE1-3C255AE473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97776" y="2885343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1" name="Oval 40">
                        <a:extLst>
                          <a:ext uri="{FF2B5EF4-FFF2-40B4-BE49-F238E27FC236}">
                            <a16:creationId xmlns:a16="http://schemas.microsoft.com/office/drawing/2014/main" id="{2A2451B3-FE65-4215-959E-DF4CFFD6CE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7716" y="3095292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cxnSp>
                  <p:nvCxnSpPr>
                    <p:cNvPr id="11" name="Straight Arrow Connector 10">
                      <a:extLst>
                        <a:ext uri="{FF2B5EF4-FFF2-40B4-BE49-F238E27FC236}">
                          <a16:creationId xmlns:a16="http://schemas.microsoft.com/office/drawing/2014/main" id="{F44FF2C8-8DDE-431B-BBDE-93650D180E3C}"/>
                        </a:ext>
                      </a:extLst>
                    </p:cNvPr>
                    <p:cNvCxnSpPr>
                      <a:endCxn id="7" idx="1"/>
                    </p:cNvCxnSpPr>
                    <p:nvPr/>
                  </p:nvCxnSpPr>
                  <p:spPr>
                    <a:xfrm flipH="1" flipV="1">
                      <a:off x="6265833" y="3239183"/>
                      <a:ext cx="434398" cy="447090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4F862CD5-A11D-4D21-8A7E-5DB0D749029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24511" y="3219926"/>
                      <a:ext cx="40891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/>
                        <a:t>R</a:t>
                      </a:r>
                    </a:p>
                  </p:txBody>
                </p:sp>
              </p:grp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DF9890AC-35E9-443D-81A0-1CFBE539B9A7}"/>
                      </a:ext>
                    </a:extLst>
                  </p:cNvPr>
                  <p:cNvSpPr txBox="1"/>
                  <p:nvPr/>
                </p:nvSpPr>
                <p:spPr>
                  <a:xfrm>
                    <a:off x="1942613" y="4897736"/>
                    <a:ext cx="4089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0070C0"/>
                        </a:solidFill>
                      </a:rPr>
                      <a:t>P</a:t>
                    </a:r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205B3994-3FD1-4AEF-9C18-3EC7E41E143E}"/>
                      </a:ext>
                    </a:extLst>
                  </p:cNvPr>
                  <p:cNvSpPr/>
                  <p:nvPr/>
                </p:nvSpPr>
                <p:spPr>
                  <a:xfrm>
                    <a:off x="2090216" y="4867696"/>
                    <a:ext cx="75570" cy="7557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CDDAFB40-FA54-4549-B231-D1EEE7C384D5}"/>
                      </a:ext>
                    </a:extLst>
                  </p:cNvPr>
                  <p:cNvSpPr txBox="1"/>
                  <p:nvPr/>
                </p:nvSpPr>
                <p:spPr>
                  <a:xfrm>
                    <a:off x="2236780" y="4437719"/>
                    <a:ext cx="40891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rgbClr val="0070C0"/>
                        </a:solidFill>
                      </a:rPr>
                      <a:t>r</a:t>
                    </a:r>
                  </a:p>
                </p:txBody>
              </p:sp>
            </p:grp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0910E134-D98F-4CA5-B9B1-2CA6B777212F}"/>
                    </a:ext>
                  </a:extLst>
                </p:cNvPr>
                <p:cNvSpPr/>
                <p:nvPr/>
              </p:nvSpPr>
              <p:spPr>
                <a:xfrm>
                  <a:off x="2596764" y="3710155"/>
                  <a:ext cx="75570" cy="7557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5F09354F-F8C3-4902-A2B8-8FEBFF0E4EF6}"/>
                    </a:ext>
                  </a:extLst>
                </p:cNvPr>
                <p:cNvSpPr txBox="1"/>
                <p:nvPr/>
              </p:nvSpPr>
              <p:spPr>
                <a:xfrm>
                  <a:off x="2611777" y="3476567"/>
                  <a:ext cx="40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C</a:t>
                  </a:r>
                </a:p>
              </p:txBody>
            </p:sp>
          </p:grp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98B45ACE-B0B3-4FCB-9F97-3FF81B686D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36291" y="3776776"/>
                <a:ext cx="496599" cy="11213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4DDA6D1-4B74-45BF-9D93-E52A65C1CB24}"/>
                  </a:ext>
                </a:extLst>
              </p:cNvPr>
              <p:cNvSpPr txBox="1"/>
              <p:nvPr/>
            </p:nvSpPr>
            <p:spPr>
              <a:xfrm>
                <a:off x="7110388" y="1266190"/>
                <a:ext cx="4866928" cy="84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34DDA6D1-4B74-45BF-9D93-E52A65C1C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0388" y="1266190"/>
                <a:ext cx="4866928" cy="8438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Arrow: Right 100">
            <a:extLst>
              <a:ext uri="{FF2B5EF4-FFF2-40B4-BE49-F238E27FC236}">
                <a16:creationId xmlns:a16="http://schemas.microsoft.com/office/drawing/2014/main" id="{3035D01B-12E8-44F7-B65D-B3C5C7F84093}"/>
              </a:ext>
            </a:extLst>
          </p:cNvPr>
          <p:cNvSpPr/>
          <p:nvPr/>
        </p:nvSpPr>
        <p:spPr>
          <a:xfrm>
            <a:off x="6799006" y="1629345"/>
            <a:ext cx="612059" cy="1432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Arrow: Right 101">
            <a:extLst>
              <a:ext uri="{FF2B5EF4-FFF2-40B4-BE49-F238E27FC236}">
                <a16:creationId xmlns:a16="http://schemas.microsoft.com/office/drawing/2014/main" id="{F77D3955-9C9C-4E51-82F0-3906CCFE12A4}"/>
              </a:ext>
            </a:extLst>
          </p:cNvPr>
          <p:cNvSpPr/>
          <p:nvPr/>
        </p:nvSpPr>
        <p:spPr>
          <a:xfrm>
            <a:off x="5803498" y="2949239"/>
            <a:ext cx="330094" cy="1217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22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sp>
          <p:nvSpPr>
            <p:cNvPr id="8" name="Rectangle 7"/>
            <p:cNvSpPr/>
            <p:nvPr/>
          </p:nvSpPr>
          <p:spPr>
            <a:xfrm>
              <a:off x="0" y="5617437"/>
              <a:ext cx="12192000" cy="1240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2272C-ABED-47E5-8A9E-6AFD9806F6E9}"/>
              </a:ext>
            </a:extLst>
          </p:cNvPr>
          <p:cNvSpPr txBox="1"/>
          <p:nvPr/>
        </p:nvSpPr>
        <p:spPr>
          <a:xfrm>
            <a:off x="1208029" y="283096"/>
            <a:ext cx="97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شبکه عصبی مصنوعی در نرم افزار متلب – مبانی شبکه های عصبی </a:t>
            </a:r>
            <a:r>
              <a:rPr lang="en-US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RBF</a:t>
            </a:r>
            <a:endParaRPr lang="en-US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rim" panose="00000400000000000000" pitchFamily="2" charset="-78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28BDB8E-704F-44D3-BD33-2AE79A558DC4}"/>
              </a:ext>
            </a:extLst>
          </p:cNvPr>
          <p:cNvGrpSpPr/>
          <p:nvPr/>
        </p:nvGrpSpPr>
        <p:grpSpPr>
          <a:xfrm>
            <a:off x="-13638" y="1518117"/>
            <a:ext cx="4928677" cy="4870695"/>
            <a:chOff x="266582" y="1147604"/>
            <a:chExt cx="4928677" cy="4870695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D63D931-BC06-4D06-9387-D633FFB3E6BA}"/>
                </a:ext>
              </a:extLst>
            </p:cNvPr>
            <p:cNvSpPr/>
            <p:nvPr/>
          </p:nvSpPr>
          <p:spPr>
            <a:xfrm>
              <a:off x="3164576" y="367375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154C6C5-110D-41C2-8454-E66F2DA2E895}"/>
                </a:ext>
              </a:extLst>
            </p:cNvPr>
            <p:cNvGrpSpPr/>
            <p:nvPr/>
          </p:nvGrpSpPr>
          <p:grpSpPr>
            <a:xfrm>
              <a:off x="266582" y="1147604"/>
              <a:ext cx="4928677" cy="4870695"/>
              <a:chOff x="266582" y="1147604"/>
              <a:chExt cx="4928677" cy="4870695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0540522-B4D3-4FAB-B88A-CCE37E3F82C9}"/>
                  </a:ext>
                </a:extLst>
              </p:cNvPr>
              <p:cNvGrpSpPr/>
              <p:nvPr/>
            </p:nvGrpSpPr>
            <p:grpSpPr>
              <a:xfrm>
                <a:off x="266582" y="1147604"/>
                <a:ext cx="4928677" cy="4870695"/>
                <a:chOff x="266582" y="1147604"/>
                <a:chExt cx="4928677" cy="4870695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F3FD58D-E6FD-49D6-AE39-41829490F328}"/>
                    </a:ext>
                  </a:extLst>
                </p:cNvPr>
                <p:cNvGrpSpPr/>
                <p:nvPr/>
              </p:nvGrpSpPr>
              <p:grpSpPr>
                <a:xfrm>
                  <a:off x="266582" y="1147604"/>
                  <a:ext cx="4928677" cy="4870695"/>
                  <a:chOff x="266582" y="1147604"/>
                  <a:chExt cx="4928677" cy="4870695"/>
                </a:xfrm>
              </p:grpSpPr>
              <p:grpSp>
                <p:nvGrpSpPr>
                  <p:cNvPr id="7" name="Group 6">
                    <a:extLst>
                      <a:ext uri="{FF2B5EF4-FFF2-40B4-BE49-F238E27FC236}">
                        <a16:creationId xmlns:a16="http://schemas.microsoft.com/office/drawing/2014/main" id="{554D7D9C-34E9-42B7-BBE1-DBCEA392598A}"/>
                      </a:ext>
                    </a:extLst>
                  </p:cNvPr>
                  <p:cNvGrpSpPr/>
                  <p:nvPr/>
                </p:nvGrpSpPr>
                <p:grpSpPr>
                  <a:xfrm>
                    <a:off x="266582" y="1147604"/>
                    <a:ext cx="4928677" cy="4870695"/>
                    <a:chOff x="262999" y="1135215"/>
                    <a:chExt cx="4928677" cy="4870695"/>
                  </a:xfrm>
                </p:grpSpPr>
                <p:cxnSp>
                  <p:nvCxnSpPr>
                    <p:cNvPr id="53" name="Straight Arrow Connector 52">
                      <a:extLst>
                        <a:ext uri="{FF2B5EF4-FFF2-40B4-BE49-F238E27FC236}">
                          <a16:creationId xmlns:a16="http://schemas.microsoft.com/office/drawing/2014/main" id="{518931CA-7368-4A78-A080-733FE13152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823716" y="1224238"/>
                      <a:ext cx="68013" cy="4466202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Arrow Connector 53">
                      <a:extLst>
                        <a:ext uri="{FF2B5EF4-FFF2-40B4-BE49-F238E27FC236}">
                          <a16:creationId xmlns:a16="http://schemas.microsoft.com/office/drawing/2014/main" id="{A0C23216-31E2-44A6-ACAD-F284CCBF7C2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32359" y="5553891"/>
                      <a:ext cx="4459317" cy="45864"/>
                    </a:xfrm>
                    <a:prstGeom prst="straightConnector1">
                      <a:avLst/>
                    </a:prstGeom>
                    <a:ln>
                      <a:tailEnd type="triangle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5" name="TextBox 54">
                      <a:extLst>
                        <a:ext uri="{FF2B5EF4-FFF2-40B4-BE49-F238E27FC236}">
                          <a16:creationId xmlns:a16="http://schemas.microsoft.com/office/drawing/2014/main" id="{9E0E727F-2B48-4FC4-BE88-96C882C364C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4448" y="5455760"/>
                      <a:ext cx="469360" cy="46935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R="0" lvl="0" algn="r" rtl="1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 kumimoji="0" sz="2000" b="1" i="0" u="none" strike="noStrike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/>
                          <a:cs typeface="B Zar" pitchFamily="2" charset="-78"/>
                        </a:defRPr>
                      </a:lvl1pPr>
                    </a:lstStyle>
                    <a:p>
                      <a:r>
                        <a:rPr lang="en-US" dirty="0"/>
                        <a:t>0</a:t>
                      </a:r>
                      <a:endParaRPr lang="fa-IR" dirty="0"/>
                    </a:p>
                  </p:txBody>
                </p:sp>
                <p:sp>
                  <p:nvSpPr>
                    <p:cNvPr id="56" name="TextBox 55">
                      <a:extLst>
                        <a:ext uri="{FF2B5EF4-FFF2-40B4-BE49-F238E27FC236}">
                          <a16:creationId xmlns:a16="http://schemas.microsoft.com/office/drawing/2014/main" id="{5B2FA507-5F77-4A2B-AA7C-21ED03947C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51726" y="5374968"/>
                      <a:ext cx="469360" cy="63094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R="0" lvl="0" algn="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/>
                          <a:ea typeface="+mn-ea"/>
                          <a:cs typeface="B Zar" pitchFamily="2" charset="-78"/>
                        </a:rPr>
                        <a:t>x</a:t>
                      </a:r>
                      <a:endParaRPr kumimoji="0" lang="fa-IR" sz="2000" b="1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Calibri"/>
                        <a:ea typeface="+mn-ea"/>
                        <a:cs typeface="B Zar" pitchFamily="2" charset="-78"/>
                      </a:endParaRPr>
                    </a:p>
                  </p:txBody>
                </p:sp>
                <p:sp>
                  <p:nvSpPr>
                    <p:cNvPr id="57" name="TextBox 56">
                      <a:extLst>
                        <a:ext uri="{FF2B5EF4-FFF2-40B4-BE49-F238E27FC236}">
                          <a16:creationId xmlns:a16="http://schemas.microsoft.com/office/drawing/2014/main" id="{DF3B467E-09F8-4DA3-BB74-1B157BBDCF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2999" y="1135215"/>
                      <a:ext cx="469360" cy="63094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en-US"/>
                      </a:defPPr>
                      <a:lvl1pPr marR="0" lvl="0" algn="r" rtl="1" fontAlgn="auto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  <a:defRPr kumimoji="0" sz="2000" b="1" i="0" u="none" strike="noStrike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/>
                          <a:cs typeface="B Zar" pitchFamily="2" charset="-78"/>
                        </a:defRPr>
                      </a:lvl1pPr>
                    </a:lstStyle>
                    <a:p>
                      <a:r>
                        <a:rPr lang="en-US" dirty="0"/>
                        <a:t>y</a:t>
                      </a:r>
                      <a:endParaRPr lang="fa-IR" dirty="0"/>
                    </a:p>
                  </p:txBody>
                </p:sp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3C3BC946-2618-4D55-B439-7A7001FB3522}"/>
                      </a:ext>
                    </a:extLst>
                  </p:cNvPr>
                  <p:cNvGrpSpPr/>
                  <p:nvPr/>
                </p:nvGrpSpPr>
                <p:grpSpPr>
                  <a:xfrm>
                    <a:off x="1715752" y="2778656"/>
                    <a:ext cx="1883362" cy="2164610"/>
                    <a:chOff x="1715752" y="2778656"/>
                    <a:chExt cx="1883362" cy="2164610"/>
                  </a:xfrm>
                </p:grpSpPr>
                <p:grpSp>
                  <p:nvGrpSpPr>
                    <p:cNvPr id="13" name="Group 12">
                      <a:extLst>
                        <a:ext uri="{FF2B5EF4-FFF2-40B4-BE49-F238E27FC236}">
                          <a16:creationId xmlns:a16="http://schemas.microsoft.com/office/drawing/2014/main" id="{5D13A8F7-F23C-4465-9D87-3A3CF3CA95B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15752" y="2778656"/>
                      <a:ext cx="1883362" cy="2164610"/>
                      <a:chOff x="1715752" y="2778656"/>
                      <a:chExt cx="1883362" cy="2164610"/>
                    </a:xfrm>
                  </p:grpSpPr>
                  <p:grpSp>
                    <p:nvGrpSpPr>
                      <p:cNvPr id="17" name="Group 16">
                        <a:extLst>
                          <a:ext uri="{FF2B5EF4-FFF2-40B4-BE49-F238E27FC236}">
                            <a16:creationId xmlns:a16="http://schemas.microsoft.com/office/drawing/2014/main" id="{142D313A-48D9-41C7-BDD9-F3EA677A848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15752" y="2778656"/>
                        <a:ext cx="1883362" cy="1819867"/>
                        <a:chOff x="5801801" y="2725938"/>
                        <a:chExt cx="1883362" cy="1819867"/>
                      </a:xfrm>
                    </p:grpSpPr>
                    <p:sp>
                      <p:nvSpPr>
                        <p:cNvPr id="21" name="Oval 20">
                          <a:extLst>
                            <a:ext uri="{FF2B5EF4-FFF2-40B4-BE49-F238E27FC236}">
                              <a16:creationId xmlns:a16="http://schemas.microsoft.com/office/drawing/2014/main" id="{1B7C3018-C44A-4FFE-81AE-87074E2E00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8823" y="3057507"/>
                          <a:ext cx="694292" cy="1240564"/>
                        </a:xfrm>
                        <a:prstGeom prst="ellipse">
                          <a:avLst/>
                        </a:prstGeom>
                      </p:spPr>
                      <p:style>
                        <a:lnRef idx="2">
                          <a:schemeClr val="accent3"/>
                        </a:lnRef>
                        <a:fillRef idx="1">
                          <a:schemeClr val="lt1"/>
                        </a:fillRef>
                        <a:effectRef idx="0">
                          <a:schemeClr val="accent3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rgbClr val="92D050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2" name="Group 21">
                          <a:extLst>
                            <a:ext uri="{FF2B5EF4-FFF2-40B4-BE49-F238E27FC236}">
                              <a16:creationId xmlns:a16="http://schemas.microsoft.com/office/drawing/2014/main" id="{678BAF72-7C20-43CA-88C6-407BA215778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5801801" y="2725938"/>
                          <a:ext cx="1883362" cy="1819867"/>
                          <a:chOff x="1251708" y="2763723"/>
                          <a:chExt cx="1883362" cy="1819867"/>
                        </a:xfrm>
                      </p:grpSpPr>
                      <p:sp>
                        <p:nvSpPr>
                          <p:cNvPr id="26" name="Oval 25">
                            <a:extLst>
                              <a:ext uri="{FF2B5EF4-FFF2-40B4-BE49-F238E27FC236}">
                                <a16:creationId xmlns:a16="http://schemas.microsoft.com/office/drawing/2014/main" id="{183E0031-C01A-46D3-80FD-44BF4228351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91419" y="3724058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7" name="Oval 26">
                            <a:extLst>
                              <a:ext uri="{FF2B5EF4-FFF2-40B4-BE49-F238E27FC236}">
                                <a16:creationId xmlns:a16="http://schemas.microsoft.com/office/drawing/2014/main" id="{B9B4D6B4-5F3B-4F1D-BCDB-73BA83E30B4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726946" y="3640004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8" name="Oval 27">
                            <a:extLst>
                              <a:ext uri="{FF2B5EF4-FFF2-40B4-BE49-F238E27FC236}">
                                <a16:creationId xmlns:a16="http://schemas.microsoft.com/office/drawing/2014/main" id="{79513203-108D-49CC-AFE2-8CC00220FE7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607455" y="2980469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29" name="Oval 28">
                            <a:extLst>
                              <a:ext uri="{FF2B5EF4-FFF2-40B4-BE49-F238E27FC236}">
                                <a16:creationId xmlns:a16="http://schemas.microsoft.com/office/drawing/2014/main" id="{3B349175-23DF-45E4-A83C-42706D64D18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448804" y="3505254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1">
                            <a:schemeClr val="accent2"/>
                          </a:lnRef>
                          <a:fillRef idx="3">
                            <a:schemeClr val="accent2"/>
                          </a:fillRef>
                          <a:effectRef idx="2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0" name="Oval 29">
                            <a:extLst>
                              <a:ext uri="{FF2B5EF4-FFF2-40B4-BE49-F238E27FC236}">
                                <a16:creationId xmlns:a16="http://schemas.microsoft.com/office/drawing/2014/main" id="{4561E243-1EDD-43BD-AC57-2A34AB6C5E1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12353" y="3224998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1">
                            <a:schemeClr val="accent2"/>
                          </a:lnRef>
                          <a:fillRef idx="3">
                            <a:schemeClr val="accent2"/>
                          </a:fillRef>
                          <a:effectRef idx="2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1" name="Oval 30">
                            <a:extLst>
                              <a:ext uri="{FF2B5EF4-FFF2-40B4-BE49-F238E27FC236}">
                                <a16:creationId xmlns:a16="http://schemas.microsoft.com/office/drawing/2014/main" id="{9B9A862E-C0B8-4A9A-89C7-5E38E0EC9FE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362994" y="3761843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1">
                            <a:schemeClr val="accent2"/>
                          </a:lnRef>
                          <a:fillRef idx="3">
                            <a:schemeClr val="accent2"/>
                          </a:fillRef>
                          <a:effectRef idx="2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2" name="Oval 31">
                            <a:extLst>
                              <a:ext uri="{FF2B5EF4-FFF2-40B4-BE49-F238E27FC236}">
                                <a16:creationId xmlns:a16="http://schemas.microsoft.com/office/drawing/2014/main" id="{24EE1747-2302-4E03-857D-614FEB64DF7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83930" y="3381473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3" name="Oval 32">
                            <a:extLst>
                              <a:ext uri="{FF2B5EF4-FFF2-40B4-BE49-F238E27FC236}">
                                <a16:creationId xmlns:a16="http://schemas.microsoft.com/office/drawing/2014/main" id="{6912DA4C-6864-48D7-86C5-BC40B562B19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94401" y="3986269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4" name="Oval 33">
                            <a:extLst>
                              <a:ext uri="{FF2B5EF4-FFF2-40B4-BE49-F238E27FC236}">
                                <a16:creationId xmlns:a16="http://schemas.microsoft.com/office/drawing/2014/main" id="{640289F3-0007-4ED6-AC43-80EB8BC003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418831" y="4267533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5" name="Oval 34">
                            <a:extLst>
                              <a:ext uri="{FF2B5EF4-FFF2-40B4-BE49-F238E27FC236}">
                                <a16:creationId xmlns:a16="http://schemas.microsoft.com/office/drawing/2014/main" id="{5DDF6F87-CC8B-4677-B6CD-8356D603F20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732320" y="4399513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6" name="Oval 35">
                            <a:extLst>
                              <a:ext uri="{FF2B5EF4-FFF2-40B4-BE49-F238E27FC236}">
                                <a16:creationId xmlns:a16="http://schemas.microsoft.com/office/drawing/2014/main" id="{CAE66573-3DE1-4B01-90CD-216D22D68FD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008969" y="4437298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7" name="Oval 36">
                            <a:extLst>
                              <a:ext uri="{FF2B5EF4-FFF2-40B4-BE49-F238E27FC236}">
                                <a16:creationId xmlns:a16="http://schemas.microsoft.com/office/drawing/2014/main" id="{B7BEE027-3E29-480A-ADFB-BCF317724D3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199094" y="2819298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285CC87C-11BB-4172-B0DE-A13C19246A0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033798" y="3841093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1">
                            <a:schemeClr val="accent2"/>
                          </a:lnRef>
                          <a:fillRef idx="3">
                            <a:schemeClr val="accent2"/>
                          </a:fillRef>
                          <a:effectRef idx="2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39" name="Oval 38">
                            <a:extLst>
                              <a:ext uri="{FF2B5EF4-FFF2-40B4-BE49-F238E27FC236}">
                                <a16:creationId xmlns:a16="http://schemas.microsoft.com/office/drawing/2014/main" id="{FD117B93-70CF-4A6C-8DA3-9F2CEBCD964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790468" y="4038651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3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0" name="Oval 39">
                            <a:extLst>
                              <a:ext uri="{FF2B5EF4-FFF2-40B4-BE49-F238E27FC236}">
                                <a16:creationId xmlns:a16="http://schemas.microsoft.com/office/drawing/2014/main" id="{F7054F05-19C3-4355-9566-72043252B74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236879" y="4095283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1">
                            <a:schemeClr val="accent2"/>
                          </a:lnRef>
                          <a:fillRef idx="3">
                            <a:schemeClr val="accent2"/>
                          </a:fillRef>
                          <a:effectRef idx="2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1" name="Oval 40">
                            <a:extLst>
                              <a:ext uri="{FF2B5EF4-FFF2-40B4-BE49-F238E27FC236}">
                                <a16:creationId xmlns:a16="http://schemas.microsoft.com/office/drawing/2014/main" id="{A7A85471-943A-4734-AE80-17E5AF21845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285619" y="4470235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2" name="Oval 41">
                            <a:extLst>
                              <a:ext uri="{FF2B5EF4-FFF2-40B4-BE49-F238E27FC236}">
                                <a16:creationId xmlns:a16="http://schemas.microsoft.com/office/drawing/2014/main" id="{10682D57-5E5A-499A-A4F5-7C5133AEF31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609747" y="4353753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3" name="Oval 42">
                            <a:extLst>
                              <a:ext uri="{FF2B5EF4-FFF2-40B4-BE49-F238E27FC236}">
                                <a16:creationId xmlns:a16="http://schemas.microsoft.com/office/drawing/2014/main" id="{03F6328E-9687-4FCD-B5F9-4A46E9A2469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564641" y="4508020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4" name="Oval 43">
                            <a:extLst>
                              <a:ext uri="{FF2B5EF4-FFF2-40B4-BE49-F238E27FC236}">
                                <a16:creationId xmlns:a16="http://schemas.microsoft.com/office/drawing/2014/main" id="{4DDCC1B7-FCA0-479D-8121-31F09649E10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640211" y="4013769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5" name="Oval 44">
                            <a:extLst>
                              <a:ext uri="{FF2B5EF4-FFF2-40B4-BE49-F238E27FC236}">
                                <a16:creationId xmlns:a16="http://schemas.microsoft.com/office/drawing/2014/main" id="{97DA86AB-F62C-4744-B95E-8AE0C613158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946145" y="4114221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6" name="Oval 45">
                            <a:extLst>
                              <a:ext uri="{FF2B5EF4-FFF2-40B4-BE49-F238E27FC236}">
                                <a16:creationId xmlns:a16="http://schemas.microsoft.com/office/drawing/2014/main" id="{A9250209-5288-427C-9EF6-8C7511CB945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857716" y="3905696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7" name="Oval 46">
                            <a:extLst>
                              <a:ext uri="{FF2B5EF4-FFF2-40B4-BE49-F238E27FC236}">
                                <a16:creationId xmlns:a16="http://schemas.microsoft.com/office/drawing/2014/main" id="{3206B823-17E1-4089-B16C-EBA2DD0392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866038" y="2763723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8" name="Oval 47">
                            <a:extLst>
                              <a:ext uri="{FF2B5EF4-FFF2-40B4-BE49-F238E27FC236}">
                                <a16:creationId xmlns:a16="http://schemas.microsoft.com/office/drawing/2014/main" id="{FA650486-F099-4A29-9D40-C558737516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29204" y="3262783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49" name="Oval 48">
                            <a:extLst>
                              <a:ext uri="{FF2B5EF4-FFF2-40B4-BE49-F238E27FC236}">
                                <a16:creationId xmlns:a16="http://schemas.microsoft.com/office/drawing/2014/main" id="{3A95E0EF-4007-4E72-8924-B7E18C6364C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51708" y="2801508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2">
                              <a:shade val="50000"/>
                            </a:schemeClr>
                          </a:lnRef>
                          <a:fillRef idx="1">
                            <a:schemeClr val="accent2"/>
                          </a:fillRef>
                          <a:effectRef idx="0">
                            <a:schemeClr val="accent2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0" name="Oval 49">
                            <a:extLst>
                              <a:ext uri="{FF2B5EF4-FFF2-40B4-BE49-F238E27FC236}">
                                <a16:creationId xmlns:a16="http://schemas.microsoft.com/office/drawing/2014/main" id="{C427ACFF-6B29-48D3-8B34-596174D3480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59500" y="3867911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1" name="Oval 50">
                            <a:extLst>
                              <a:ext uri="{FF2B5EF4-FFF2-40B4-BE49-F238E27FC236}">
                                <a16:creationId xmlns:a16="http://schemas.microsoft.com/office/drawing/2014/main" id="{C6693BE3-005D-4843-95FC-75A6EBE719D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597776" y="2885343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  <p:sp>
                        <p:nvSpPr>
                          <p:cNvPr id="52" name="Oval 51">
                            <a:extLst>
                              <a:ext uri="{FF2B5EF4-FFF2-40B4-BE49-F238E27FC236}">
                                <a16:creationId xmlns:a16="http://schemas.microsoft.com/office/drawing/2014/main" id="{9BFEA237-698C-4B1F-9BA7-631ED95B3BD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622943" y="3261743"/>
                            <a:ext cx="75570" cy="75570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rgbClr val="92D050"/>
                              </a:solidFill>
                            </a:endParaRPr>
                          </a:p>
                        </p:txBody>
                      </p:sp>
                    </p:grpSp>
                    <p:cxnSp>
                      <p:nvCxnSpPr>
                        <p:cNvPr id="23" name="Straight Arrow Connector 22">
                          <a:extLst>
                            <a:ext uri="{FF2B5EF4-FFF2-40B4-BE49-F238E27FC236}">
                              <a16:creationId xmlns:a16="http://schemas.microsoft.com/office/drawing/2014/main" id="{3D932944-7D64-45A4-9DD4-BE65863A8CFA}"/>
                            </a:ext>
                          </a:extLst>
                        </p:cNvPr>
                        <p:cNvCxnSpPr>
                          <a:cxnSpLocks/>
                          <a:stCxn id="15" idx="2"/>
                          <a:endCxn id="21" idx="2"/>
                        </p:cNvCxnSpPr>
                        <p:nvPr/>
                      </p:nvCxnSpPr>
                      <p:spPr>
                        <a:xfrm flipH="1" flipV="1">
                          <a:off x="6478823" y="3677789"/>
                          <a:ext cx="285301" cy="9392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dk1"/>
                        </a:lnRef>
                        <a:fillRef idx="0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9" name="Oval 18">
                        <a:extLst>
                          <a:ext uri="{FF2B5EF4-FFF2-40B4-BE49-F238E27FC236}">
                            <a16:creationId xmlns:a16="http://schemas.microsoft.com/office/drawing/2014/main" id="{7E170A41-B777-44FD-82CB-0EE4BC2290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90216" y="4867696"/>
                        <a:ext cx="75570" cy="75570"/>
                      </a:xfrm>
                      <a:prstGeom prst="ellipse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5" name="Oval 14">
                      <a:extLst>
                        <a:ext uri="{FF2B5EF4-FFF2-40B4-BE49-F238E27FC236}">
                          <a16:creationId xmlns:a16="http://schemas.microsoft.com/office/drawing/2014/main" id="{74D889F4-1725-4C66-B574-1883580A0F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78075" y="3702114"/>
                      <a:ext cx="75570" cy="7557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rgbClr val="92D050"/>
                        </a:solidFill>
                      </a:endParaRPr>
                    </a:p>
                  </p:txBody>
                </p: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76A91425-7ACA-4721-8BA8-2E91146F2A0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570792" y="3734940"/>
                      <a:ext cx="40891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rgbClr val="92D050"/>
                          </a:solidFill>
                        </a:rPr>
                        <a:t>C</a:t>
                      </a:r>
                    </a:p>
                  </p:txBody>
                </p:sp>
              </p:grpSp>
            </p:grp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E7367A8-7D85-423B-A19E-1A0AA7B6A4B3}"/>
                    </a:ext>
                  </a:extLst>
                </p:cNvPr>
                <p:cNvSpPr txBox="1"/>
                <p:nvPr/>
              </p:nvSpPr>
              <p:spPr>
                <a:xfrm>
                  <a:off x="2678075" y="3200780"/>
                  <a:ext cx="40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92D050"/>
                      </a:solidFill>
                    </a:rPr>
                    <a:t>b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F8A4847-52C8-4340-9717-1A382210F232}"/>
                    </a:ext>
                  </a:extLst>
                </p:cNvPr>
                <p:cNvSpPr txBox="1"/>
                <p:nvPr/>
              </p:nvSpPr>
              <p:spPr>
                <a:xfrm>
                  <a:off x="2411919" y="3425764"/>
                  <a:ext cx="4089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92D050"/>
                      </a:solidFill>
                    </a:rPr>
                    <a:t>a</a:t>
                  </a:r>
                </a:p>
              </p:txBody>
            </p:sp>
          </p:grp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BC887AEB-F6C1-492E-8AE3-45A02E35643C}"/>
                  </a:ext>
                </a:extLst>
              </p:cNvPr>
              <p:cNvCxnSpPr>
                <a:cxnSpLocks/>
                <a:stCxn id="15" idx="4"/>
                <a:endCxn id="21" idx="0"/>
              </p:cNvCxnSpPr>
              <p:nvPr/>
            </p:nvCxnSpPr>
            <p:spPr>
              <a:xfrm flipV="1">
                <a:off x="2715860" y="3110225"/>
                <a:ext cx="24060" cy="66745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64AD5C0-0C59-49D6-A130-1E599B250A32}"/>
                </a:ext>
              </a:extLst>
            </p:cNvPr>
            <p:cNvSpPr/>
            <p:nvPr/>
          </p:nvSpPr>
          <p:spPr>
            <a:xfrm>
              <a:off x="2319902" y="3396855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C0C593D-F3B9-4370-AA6E-E0EDBB55C8F7}"/>
                  </a:ext>
                </a:extLst>
              </p:cNvPr>
              <p:cNvSpPr txBox="1"/>
              <p:nvPr/>
            </p:nvSpPr>
            <p:spPr>
              <a:xfrm>
                <a:off x="1588598" y="1493844"/>
                <a:ext cx="4374717" cy="836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den>
                          </m:f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a-I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C0C593D-F3B9-4370-AA6E-E0EDBB55C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598" y="1493844"/>
                <a:ext cx="4374717" cy="8363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F43CA22-0F80-43E9-9C21-7045CFEDFEA4}"/>
                  </a:ext>
                </a:extLst>
              </p:cNvPr>
              <p:cNvSpPr txBox="1"/>
              <p:nvPr/>
            </p:nvSpPr>
            <p:spPr>
              <a:xfrm>
                <a:off x="6511740" y="1370452"/>
                <a:ext cx="574071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F43CA22-0F80-43E9-9C21-7045CFEDF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740" y="1370452"/>
                <a:ext cx="5740710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Arrow: Right 73">
            <a:extLst>
              <a:ext uri="{FF2B5EF4-FFF2-40B4-BE49-F238E27FC236}">
                <a16:creationId xmlns:a16="http://schemas.microsoft.com/office/drawing/2014/main" id="{1C9C9813-2FAF-423E-BC60-3FBB3E9BC439}"/>
              </a:ext>
            </a:extLst>
          </p:cNvPr>
          <p:cNvSpPr/>
          <p:nvPr/>
        </p:nvSpPr>
        <p:spPr>
          <a:xfrm>
            <a:off x="6096000" y="1811858"/>
            <a:ext cx="732503" cy="1349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3D996AC-DEFC-4730-9FF5-0704123149B1}"/>
              </a:ext>
            </a:extLst>
          </p:cNvPr>
          <p:cNvGrpSpPr/>
          <p:nvPr/>
        </p:nvGrpSpPr>
        <p:grpSpPr>
          <a:xfrm>
            <a:off x="4788896" y="2891401"/>
            <a:ext cx="7062283" cy="2987402"/>
            <a:chOff x="4226314" y="2927942"/>
            <a:chExt cx="7062283" cy="29874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5993880A-F480-4A0F-B206-CB4B6DD3CE97}"/>
                    </a:ext>
                  </a:extLst>
                </p:cNvPr>
                <p:cNvSpPr txBox="1"/>
                <p:nvPr/>
              </p:nvSpPr>
              <p:spPr>
                <a:xfrm>
                  <a:off x="4226314" y="2927942"/>
                  <a:ext cx="7062283" cy="17730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f>
                                    <m:f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a-IR" sz="2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f>
                                    <m:f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a-IR" sz="28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</a:rPr>
                                            <m:t>𝒃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mr>
                            </m:m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  <m:t>𝒄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5993880A-F480-4A0F-B206-CB4B6DD3CE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6314" y="2927942"/>
                  <a:ext cx="7062283" cy="17730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Left Brace 74">
              <a:extLst>
                <a:ext uri="{FF2B5EF4-FFF2-40B4-BE49-F238E27FC236}">
                  <a16:creationId xmlns:a16="http://schemas.microsoft.com/office/drawing/2014/main" id="{0B381FCC-7C14-427A-8762-4D967B5919F1}"/>
                </a:ext>
              </a:extLst>
            </p:cNvPr>
            <p:cNvSpPr/>
            <p:nvPr/>
          </p:nvSpPr>
          <p:spPr>
            <a:xfrm rot="16200000">
              <a:off x="5717019" y="3552650"/>
              <a:ext cx="530915" cy="2517968"/>
            </a:xfrm>
            <a:prstGeom prst="leftBrace">
              <a:avLst>
                <a:gd name="adj1" fmla="val 8333"/>
                <a:gd name="adj2" fmla="val 80165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Left Brace 76">
              <a:extLst>
                <a:ext uri="{FF2B5EF4-FFF2-40B4-BE49-F238E27FC236}">
                  <a16:creationId xmlns:a16="http://schemas.microsoft.com/office/drawing/2014/main" id="{35839912-D9FA-4951-B8C3-DE258D3FE5D9}"/>
                </a:ext>
              </a:extLst>
            </p:cNvPr>
            <p:cNvSpPr/>
            <p:nvPr/>
          </p:nvSpPr>
          <p:spPr>
            <a:xfrm rot="16200000">
              <a:off x="9231597" y="4047157"/>
              <a:ext cx="382202" cy="1153021"/>
            </a:xfrm>
            <a:prstGeom prst="leftBrace">
              <a:avLst>
                <a:gd name="adj1" fmla="val 8333"/>
                <a:gd name="adj2" fmla="val 32732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13F4341-49D4-493A-B2BA-82AB22CB26A2}"/>
                </a:ext>
              </a:extLst>
            </p:cNvPr>
            <p:cNvGrpSpPr/>
            <p:nvPr/>
          </p:nvGrpSpPr>
          <p:grpSpPr>
            <a:xfrm>
              <a:off x="6096000" y="4779648"/>
              <a:ext cx="4402118" cy="1135696"/>
              <a:chOff x="5993830" y="5067539"/>
              <a:chExt cx="4402118" cy="11356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4947BD7-FA93-4E62-A4AA-6F110367B289}"/>
                      </a:ext>
                    </a:extLst>
                  </p:cNvPr>
                  <p:cNvSpPr txBox="1"/>
                  <p:nvPr/>
                </p:nvSpPr>
                <p:spPr>
                  <a:xfrm>
                    <a:off x="5993830" y="5298427"/>
                    <a:ext cx="1584745" cy="5309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</m:oMath>
                      </m:oMathPara>
                    </a14:m>
                    <a:endParaRPr lang="en-US" sz="28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94947BD7-FA93-4E62-A4AA-6F110367B2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3830" y="5298427"/>
                    <a:ext cx="1584745" cy="53091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796D9F7C-2309-4925-8AAA-0F3A8A404384}"/>
                      </a:ext>
                    </a:extLst>
                  </p:cNvPr>
                  <p:cNvSpPr txBox="1"/>
                  <p:nvPr/>
                </p:nvSpPr>
                <p:spPr>
                  <a:xfrm>
                    <a:off x="8163901" y="5280359"/>
                    <a:ext cx="223204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TextBox 77">
                    <a:extLst>
                      <a:ext uri="{FF2B5EF4-FFF2-40B4-BE49-F238E27FC236}">
                        <a16:creationId xmlns:a16="http://schemas.microsoft.com/office/drawing/2014/main" id="{796D9F7C-2309-4925-8AAA-0F3A8A40438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63901" y="5280359"/>
                    <a:ext cx="2232047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991C6B76-2654-4F7D-A49E-D14C9B956C1F}"/>
                      </a:ext>
                    </a:extLst>
                  </p:cNvPr>
                  <p:cNvSpPr txBox="1"/>
                  <p:nvPr/>
                </p:nvSpPr>
                <p:spPr>
                  <a:xfrm>
                    <a:off x="7227999" y="5067539"/>
                    <a:ext cx="1584745" cy="11356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oMath>
                      </m:oMathPara>
                    </a14:m>
                    <a:endParaRPr lang="en-US" sz="2800" b="1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TextBox 78">
                    <a:extLst>
                      <a:ext uri="{FF2B5EF4-FFF2-40B4-BE49-F238E27FC236}">
                        <a16:creationId xmlns:a16="http://schemas.microsoft.com/office/drawing/2014/main" id="{991C6B76-2654-4F7D-A49E-D14C9B956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7999" y="5067539"/>
                    <a:ext cx="1584745" cy="113569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3" name="Left Brace 82">
            <a:extLst>
              <a:ext uri="{FF2B5EF4-FFF2-40B4-BE49-F238E27FC236}">
                <a16:creationId xmlns:a16="http://schemas.microsoft.com/office/drawing/2014/main" id="{97A6DFFE-5432-46CC-AFAC-97778E4372FF}"/>
              </a:ext>
            </a:extLst>
          </p:cNvPr>
          <p:cNvSpPr/>
          <p:nvPr/>
        </p:nvSpPr>
        <p:spPr>
          <a:xfrm rot="16200000">
            <a:off x="8249789" y="4115156"/>
            <a:ext cx="424199" cy="3458493"/>
          </a:xfrm>
          <a:prstGeom prst="leftBrace">
            <a:avLst>
              <a:gd name="adj1" fmla="val 8333"/>
              <a:gd name="adj2" fmla="val 80165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C667D5B-AF01-494B-BF77-8219C918FD5C}"/>
                  </a:ext>
                </a:extLst>
              </p:cNvPr>
              <p:cNvSpPr txBox="1"/>
              <p:nvPr/>
            </p:nvSpPr>
            <p:spPr>
              <a:xfrm>
                <a:off x="8733260" y="6044972"/>
                <a:ext cx="1584745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C667D5B-AF01-494B-BF77-8219C918F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260" y="6044972"/>
                <a:ext cx="1584745" cy="5309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10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826C15-1291-4EEE-85C0-74478A78F10E}"/>
              </a:ext>
            </a:extLst>
          </p:cNvPr>
          <p:cNvSpPr txBox="1"/>
          <p:nvPr/>
        </p:nvSpPr>
        <p:spPr>
          <a:xfrm>
            <a:off x="6672853" y="992745"/>
            <a:ext cx="535792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هر نیاز دلیل اختراع یک ابزار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792289" y="6113768"/>
                <a:ext cx="9731772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b="1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شبکه عصبی مصنوعی در نرم افزار متلب</a:t>
                </a:r>
                <a:endParaRPr lang="en-US" sz="1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arim" panose="00000400000000000000" pitchFamily="2" charset="-78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FBE683-D56C-425A-8EF1-CD49B3ADC1BE}"/>
              </a:ext>
            </a:extLst>
          </p:cNvPr>
          <p:cNvSpPr txBox="1"/>
          <p:nvPr/>
        </p:nvSpPr>
        <p:spPr>
          <a:xfrm>
            <a:off x="6672853" y="2521301"/>
            <a:ext cx="501509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1- نیاز فیزیکی</a:t>
            </a:r>
          </a:p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2000" b="1" dirty="0">
                <a:solidFill>
                  <a:srgbClr val="0070C0"/>
                </a:solidFill>
                <a:latin typeface="Calibri"/>
                <a:cs typeface="B Zar" pitchFamily="2" charset="-78"/>
              </a:rPr>
              <a:t>2- نیاز عاطفی و اجتماعی </a:t>
            </a:r>
          </a:p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3- نیاز به دقت و سرعت </a:t>
            </a:r>
          </a:p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 </a:t>
            </a:r>
            <a:r>
              <a:rPr lang="fa-IR" sz="2000" b="1" dirty="0">
                <a:solidFill>
                  <a:srgbClr val="00B050"/>
                </a:solidFill>
                <a:latin typeface="Calibri"/>
                <a:cs typeface="B Zar" pitchFamily="2" charset="-78"/>
              </a:rPr>
              <a:t>4- نیاز به تصمیم گیری سریع</a:t>
            </a:r>
          </a:p>
        </p:txBody>
      </p:sp>
      <p:pic>
        <p:nvPicPr>
          <p:cNvPr id="1026" name="Picture 2" descr="رفع خرابی تلفن ثابت و برطرف کردن اتصالی سیم کشی تلفن| هوم سرویز">
            <a:extLst>
              <a:ext uri="{FF2B5EF4-FFF2-40B4-BE49-F238E27FC236}">
                <a16:creationId xmlns:a16="http://schemas.microsoft.com/office/drawing/2014/main" id="{CE488F03-7243-4855-8385-051EF2828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2" y="1788155"/>
            <a:ext cx="2114203" cy="13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14F500A-D514-4B66-AC63-D65A7F57FD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02" y="1433683"/>
            <a:ext cx="2030320" cy="20303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3D4D82B-EEE7-4AB8-8EB9-756C4E5BCF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4476"/>
          <a:stretch/>
        </p:blipFill>
        <p:spPr>
          <a:xfrm>
            <a:off x="504054" y="4109940"/>
            <a:ext cx="2175895" cy="1615859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18C26B42-44C8-432E-8AFE-F9318417DD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85" y="4098535"/>
            <a:ext cx="3891868" cy="20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31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sp>
          <p:nvSpPr>
            <p:cNvPr id="8" name="Rectangle 7"/>
            <p:cNvSpPr/>
            <p:nvPr/>
          </p:nvSpPr>
          <p:spPr>
            <a:xfrm>
              <a:off x="0" y="5617437"/>
              <a:ext cx="12192000" cy="1240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2272C-ABED-47E5-8A9E-6AFD9806F6E9}"/>
              </a:ext>
            </a:extLst>
          </p:cNvPr>
          <p:cNvSpPr txBox="1"/>
          <p:nvPr/>
        </p:nvSpPr>
        <p:spPr>
          <a:xfrm>
            <a:off x="1208029" y="283096"/>
            <a:ext cx="97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شبکه عصبی مصنوعی در نرم افزار متلب – مبانی شبکه های عصبی </a:t>
            </a:r>
            <a:r>
              <a:rPr lang="en-US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RBF</a:t>
            </a:r>
            <a:endParaRPr lang="en-US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rim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78F29B-98E9-4EB6-BC1D-9D0B98DF65E2}"/>
                  </a:ext>
                </a:extLst>
              </p:cNvPr>
              <p:cNvSpPr txBox="1"/>
              <p:nvPr/>
            </p:nvSpPr>
            <p:spPr>
              <a:xfrm>
                <a:off x="548475" y="1431765"/>
                <a:ext cx="6147293" cy="128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a-IR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p>
                                        <m:r>
                                          <a:rPr lang="en-US" sz="20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a-IR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p>
                                        <m:r>
                                          <a:rPr lang="en-US" sz="20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−−−→</m:t>
                      </m:r>
                      <m:r>
                        <a:rPr lang="fa-I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دایره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78F29B-98E9-4EB6-BC1D-9D0B98DF6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75" y="1431765"/>
                <a:ext cx="6147293" cy="128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218E46-AC80-4166-A8C0-15F946E50828}"/>
                  </a:ext>
                </a:extLst>
              </p:cNvPr>
              <p:cNvSpPr txBox="1"/>
              <p:nvPr/>
            </p:nvSpPr>
            <p:spPr>
              <a:xfrm>
                <a:off x="0" y="3206488"/>
                <a:ext cx="6799006" cy="129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a-IR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p>
                                        <m:r>
                                          <a:rPr lang="en-US" sz="20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a-IR" sz="20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US" sz="2000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−−−→</m:t>
                      </m:r>
                      <m:r>
                        <a:rPr lang="fa-IR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دوران</m:t>
                      </m:r>
                      <m:r>
                        <a:rPr lang="fa-I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a-I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بدون</m:t>
                      </m:r>
                      <m:r>
                        <a:rPr lang="fa-I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a-IR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بیضی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218E46-AC80-4166-A8C0-15F946E50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06488"/>
                <a:ext cx="6799006" cy="12928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43643D-B930-429E-A7A9-77C0A347C528}"/>
                  </a:ext>
                </a:extLst>
              </p:cNvPr>
              <p:cNvSpPr txBox="1"/>
              <p:nvPr/>
            </p:nvSpPr>
            <p:spPr>
              <a:xfrm>
                <a:off x="1283109" y="4985186"/>
                <a:ext cx="6172201" cy="81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fa-IR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fa-IR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fa-IR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fa-IR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fa-IR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b>
                                  <m:r>
                                    <a:rPr lang="fa-IR" sz="2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−−−→</m:t>
                    </m:r>
                  </m:oMath>
                </a14:m>
                <a:r>
                  <a:rPr lang="fa-IR" sz="2800" b="1" dirty="0">
                    <a:solidFill>
                      <a:srgbClr val="C00000"/>
                    </a:solidFill>
                  </a:rPr>
                  <a:t> بیضی عمومی</a:t>
                </a:r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343643D-B930-429E-A7A9-77C0A347C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109" y="4985186"/>
                <a:ext cx="6172201" cy="813108"/>
              </a:xfrm>
              <a:prstGeom prst="rect">
                <a:avLst/>
              </a:prstGeom>
              <a:blipFill>
                <a:blip r:embed="rId6"/>
                <a:stretch>
                  <a:fillRect b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100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sp>
          <p:nvSpPr>
            <p:cNvPr id="8" name="Rectangle 7"/>
            <p:cNvSpPr/>
            <p:nvPr/>
          </p:nvSpPr>
          <p:spPr>
            <a:xfrm>
              <a:off x="0" y="5617437"/>
              <a:ext cx="12192000" cy="1240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2272C-ABED-47E5-8A9E-6AFD9806F6E9}"/>
              </a:ext>
            </a:extLst>
          </p:cNvPr>
          <p:cNvSpPr txBox="1"/>
          <p:nvPr/>
        </p:nvSpPr>
        <p:spPr>
          <a:xfrm>
            <a:off x="1208029" y="283096"/>
            <a:ext cx="97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شبکه عصبی مصنوعی در نرم افزار متلب – مبانی شبکه های عصبی </a:t>
            </a:r>
            <a:r>
              <a:rPr lang="en-US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RBF</a:t>
            </a:r>
            <a:endParaRPr lang="en-US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rim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78F29B-98E9-4EB6-BC1D-9D0B98DF65E2}"/>
                  </a:ext>
                </a:extLst>
              </p:cNvPr>
              <p:cNvSpPr txBox="1"/>
              <p:nvPr/>
            </p:nvSpPr>
            <p:spPr>
              <a:xfrm>
                <a:off x="2748091" y="1655642"/>
                <a:ext cx="2681422" cy="93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78F29B-98E9-4EB6-BC1D-9D0B98DF6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091" y="1655642"/>
                <a:ext cx="2681422" cy="931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7012E00-5D30-496E-9FA6-F04E37338E58}"/>
              </a:ext>
            </a:extLst>
          </p:cNvPr>
          <p:cNvSpPr txBox="1"/>
          <p:nvPr/>
        </p:nvSpPr>
        <p:spPr>
          <a:xfrm>
            <a:off x="-285475" y="1795144"/>
            <a:ext cx="327060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تقریب بر اساس مقادیر توابع هسته ای (کرنل)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229A7-D774-4BAB-8E3F-C05782C2E191}"/>
              </a:ext>
            </a:extLst>
          </p:cNvPr>
          <p:cNvSpPr txBox="1"/>
          <p:nvPr/>
        </p:nvSpPr>
        <p:spPr>
          <a:xfrm>
            <a:off x="5361766" y="1663874"/>
            <a:ext cx="132569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1400" b="1" dirty="0">
                <a:latin typeface="Calibri"/>
                <a:cs typeface="B Zar" pitchFamily="2" charset="-78"/>
              </a:rPr>
              <a:t>شکل کاملتر</a:t>
            </a:r>
            <a:endParaRPr kumimoji="0" lang="fa-I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197011-7DC8-4209-8623-EF320E93DA4B}"/>
              </a:ext>
            </a:extLst>
          </p:cNvPr>
          <p:cNvGrpSpPr/>
          <p:nvPr/>
        </p:nvGrpSpPr>
        <p:grpSpPr>
          <a:xfrm>
            <a:off x="7346581" y="1241221"/>
            <a:ext cx="4027716" cy="1345638"/>
            <a:chOff x="3713291" y="2617897"/>
            <a:chExt cx="4027716" cy="13456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DB5AFEA-6385-4E2A-B6B0-612236409AB9}"/>
                    </a:ext>
                  </a:extLst>
                </p:cNvPr>
                <p:cNvSpPr txBox="1"/>
                <p:nvPr/>
              </p:nvSpPr>
              <p:spPr>
                <a:xfrm>
                  <a:off x="3713291" y="3032318"/>
                  <a:ext cx="3159223" cy="9312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∅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a-IR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a-I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DB5AFEA-6385-4E2A-B6B0-612236409A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3291" y="3032318"/>
                  <a:ext cx="3159223" cy="93121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Arrow: Bent 5">
              <a:extLst>
                <a:ext uri="{FF2B5EF4-FFF2-40B4-BE49-F238E27FC236}">
                  <a16:creationId xmlns:a16="http://schemas.microsoft.com/office/drawing/2014/main" id="{5CD5AAC4-C3F2-41E4-BF63-223E4B885EF1}"/>
                </a:ext>
              </a:extLst>
            </p:cNvPr>
            <p:cNvSpPr/>
            <p:nvPr/>
          </p:nvSpPr>
          <p:spPr>
            <a:xfrm>
              <a:off x="6289485" y="3068020"/>
              <a:ext cx="688258" cy="305968"/>
            </a:xfrm>
            <a:prstGeom prst="bentArrow">
              <a:avLst>
                <a:gd name="adj1" fmla="val 3653"/>
                <a:gd name="adj2" fmla="val 25000"/>
                <a:gd name="adj3" fmla="val 25000"/>
                <a:gd name="adj4" fmla="val 4375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C533844-C108-4201-8C85-8CFB7B81F22C}"/>
                    </a:ext>
                  </a:extLst>
                </p:cNvPr>
                <p:cNvSpPr txBox="1"/>
                <p:nvPr/>
              </p:nvSpPr>
              <p:spPr>
                <a:xfrm>
                  <a:off x="6654215" y="2617897"/>
                  <a:ext cx="1086792" cy="9002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R="0" lvl="0" algn="ctr" defTabSz="914400" rtl="1" eaLnBrk="1" fontAlgn="auto" latinLnBrk="0" hangingPunct="1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fa-IR" sz="1400" b="1" dirty="0">
                      <a:solidFill>
                        <a:srgbClr val="C00000"/>
                      </a:solidFill>
                      <a:latin typeface="Calibri"/>
                      <a:cs typeface="B Zar" pitchFamily="2" charset="-78"/>
                    </a:rPr>
                    <a:t>مرکز </a:t>
                  </a:r>
                  <a:r>
                    <a:rPr lang="en-US" sz="1400" b="1" dirty="0">
                      <a:solidFill>
                        <a:srgbClr val="C00000"/>
                      </a:solidFill>
                      <a:latin typeface="Calibri"/>
                      <a:cs typeface="B Zar" pitchFamily="2" charset="-78"/>
                    </a:rPr>
                    <a:t> </a:t>
                  </a:r>
                  <a:r>
                    <a:rPr lang="fa-IR" sz="1400" b="1" dirty="0">
                      <a:solidFill>
                        <a:srgbClr val="C00000"/>
                      </a:solidFill>
                      <a:latin typeface="Calibri"/>
                      <a:cs typeface="B Zar" pitchFamily="2" charset="-78"/>
                    </a:rPr>
                    <a:t>تابع</a:t>
                  </a:r>
                  <a:r>
                    <a:rPr lang="en-US" sz="1400" b="1" dirty="0">
                      <a:solidFill>
                        <a:srgbClr val="C00000"/>
                      </a:solidFill>
                      <a:latin typeface="Calibri"/>
                      <a:cs typeface="B Zar" pitchFamily="2" charset="-78"/>
                    </a:rPr>
                    <a:t>     </a:t>
                  </a:r>
                  <a:r>
                    <a:rPr lang="en-US" sz="1400" b="1" dirty="0">
                      <a:solidFill>
                        <a:srgbClr val="C00000"/>
                      </a:solidFill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1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</m:oMath>
                  </a14:m>
                  <a:r>
                    <a:rPr lang="fa-IR" sz="1400" b="1" dirty="0">
                      <a:solidFill>
                        <a:srgbClr val="C00000"/>
                      </a:solidFill>
                      <a:latin typeface="Calibri"/>
                      <a:cs typeface="B Zar" pitchFamily="2" charset="-78"/>
                    </a:rPr>
                    <a:t> </a:t>
                  </a:r>
                  <a:endParaRPr kumimoji="0" lang="fa-I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B Zar" pitchFamily="2" charset="-78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C533844-C108-4201-8C85-8CFB7B81F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4215" y="2617897"/>
                  <a:ext cx="1086792" cy="900246"/>
                </a:xfrm>
                <a:prstGeom prst="rect">
                  <a:avLst/>
                </a:prstGeom>
                <a:blipFill>
                  <a:blip r:embed="rId6"/>
                  <a:stretch>
                    <a:fillRect r="-562" b="-74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78B3490-F8B0-4A72-BB91-E37D66C1D985}"/>
              </a:ext>
            </a:extLst>
          </p:cNvPr>
          <p:cNvSpPr txBox="1"/>
          <p:nvPr/>
        </p:nvSpPr>
        <p:spPr>
          <a:xfrm>
            <a:off x="2192839" y="5537329"/>
            <a:ext cx="95698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تابع مبتنی بر شعاع ( </a:t>
            </a:r>
            <a:r>
              <a:rPr lang="en-US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RBF</a:t>
            </a:r>
            <a:r>
              <a:rPr lang="fa-IR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 )  :   </a:t>
            </a:r>
            <a:r>
              <a:rPr lang="fa-IR" b="1" dirty="0">
                <a:latin typeface="Calibri"/>
                <a:cs typeface="B Zar" pitchFamily="2" charset="-78"/>
              </a:rPr>
              <a:t>تابعی است که مقدار آن به فاصله ورودی از یک نقطه مرکزی ارتباط دارد.</a:t>
            </a:r>
            <a:endParaRPr kumimoji="0" lang="fa-IR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CB3FCF-AAE1-403F-B3F5-7F7428A99679}"/>
                  </a:ext>
                </a:extLst>
              </p:cNvPr>
              <p:cNvSpPr txBox="1"/>
              <p:nvPr/>
            </p:nvSpPr>
            <p:spPr>
              <a:xfrm>
                <a:off x="415740" y="3393599"/>
                <a:ext cx="315922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-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CB3FCF-AAE1-403F-B3F5-7F7428A99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40" y="3393599"/>
                <a:ext cx="3159223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Right 19">
            <a:extLst>
              <a:ext uri="{FF2B5EF4-FFF2-40B4-BE49-F238E27FC236}">
                <a16:creationId xmlns:a16="http://schemas.microsoft.com/office/drawing/2014/main" id="{1219AB7F-3BB0-4F9E-8081-430D677DBAF7}"/>
              </a:ext>
            </a:extLst>
          </p:cNvPr>
          <p:cNvSpPr/>
          <p:nvPr/>
        </p:nvSpPr>
        <p:spPr>
          <a:xfrm>
            <a:off x="5429513" y="2121250"/>
            <a:ext cx="1486544" cy="70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29BC03-6FB3-4F93-AD80-15BA4EBC6022}"/>
                  </a:ext>
                </a:extLst>
              </p:cNvPr>
              <p:cNvSpPr txBox="1"/>
              <p:nvPr/>
            </p:nvSpPr>
            <p:spPr>
              <a:xfrm>
                <a:off x="3377319" y="3385304"/>
                <a:ext cx="3159223" cy="546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𝑴𝑺𝑬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bSup>
                          <m:sSub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nary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29BC03-6FB3-4F93-AD80-15BA4EBC6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319" y="3385304"/>
                <a:ext cx="3159223" cy="5464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16BFC5D-895D-436F-92E7-0F7ABDE4A2D1}"/>
              </a:ext>
            </a:extLst>
          </p:cNvPr>
          <p:cNvSpPr txBox="1"/>
          <p:nvPr/>
        </p:nvSpPr>
        <p:spPr>
          <a:xfrm>
            <a:off x="1937072" y="3188172"/>
            <a:ext cx="1234299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شاخص ع</a:t>
            </a:r>
            <a:r>
              <a:rPr lang="fa-IR" sz="1400" b="1" dirty="0">
                <a:latin typeface="Calibri"/>
                <a:cs typeface="B Zar" pitchFamily="2" charset="-78"/>
              </a:rPr>
              <a:t>ملکرد</a:t>
            </a:r>
            <a:endParaRPr kumimoji="0" lang="fa-I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B5D5D1A-ACF9-4A64-AF51-47813EE73E7A}"/>
              </a:ext>
            </a:extLst>
          </p:cNvPr>
          <p:cNvSpPr/>
          <p:nvPr/>
        </p:nvSpPr>
        <p:spPr>
          <a:xfrm>
            <a:off x="2004819" y="3645548"/>
            <a:ext cx="1166552" cy="70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Bent 25">
            <a:extLst>
              <a:ext uri="{FF2B5EF4-FFF2-40B4-BE49-F238E27FC236}">
                <a16:creationId xmlns:a16="http://schemas.microsoft.com/office/drawing/2014/main" id="{2AFB64C1-1655-4D12-A8F7-9E659FAD7F81}"/>
              </a:ext>
            </a:extLst>
          </p:cNvPr>
          <p:cNvSpPr/>
          <p:nvPr/>
        </p:nvSpPr>
        <p:spPr>
          <a:xfrm rot="20244034">
            <a:off x="8643294" y="1582036"/>
            <a:ext cx="688258" cy="305968"/>
          </a:xfrm>
          <a:prstGeom prst="bentArrow">
            <a:avLst>
              <a:gd name="adj1" fmla="val 3653"/>
              <a:gd name="adj2" fmla="val 17884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B9314E-E283-4493-AC87-3FCCFD8FCB9A}"/>
              </a:ext>
            </a:extLst>
          </p:cNvPr>
          <p:cNvSpPr txBox="1"/>
          <p:nvPr/>
        </p:nvSpPr>
        <p:spPr>
          <a:xfrm>
            <a:off x="8980845" y="1144395"/>
            <a:ext cx="108679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اوزان</a:t>
            </a:r>
          </a:p>
        </p:txBody>
      </p:sp>
      <p:sp>
        <p:nvSpPr>
          <p:cNvPr id="28" name="Arrow: Bent 27">
            <a:extLst>
              <a:ext uri="{FF2B5EF4-FFF2-40B4-BE49-F238E27FC236}">
                <a16:creationId xmlns:a16="http://schemas.microsoft.com/office/drawing/2014/main" id="{7CEECBC9-77E9-4353-BD9B-E8FF2E702F63}"/>
              </a:ext>
            </a:extLst>
          </p:cNvPr>
          <p:cNvSpPr/>
          <p:nvPr/>
        </p:nvSpPr>
        <p:spPr>
          <a:xfrm rot="7862099">
            <a:off x="8758454" y="2575988"/>
            <a:ext cx="688258" cy="305968"/>
          </a:xfrm>
          <a:prstGeom prst="bentArrow">
            <a:avLst>
              <a:gd name="adj1" fmla="val 3653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F83BCA-FDFA-4A27-8D0E-F4D251178F44}"/>
              </a:ext>
            </a:extLst>
          </p:cNvPr>
          <p:cNvSpPr txBox="1"/>
          <p:nvPr/>
        </p:nvSpPr>
        <p:spPr>
          <a:xfrm>
            <a:off x="7631017" y="2816518"/>
            <a:ext cx="1349828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تابع غیرخطی گوسی</a:t>
            </a:r>
          </a:p>
        </p:txBody>
      </p:sp>
    </p:spTree>
    <p:extLst>
      <p:ext uri="{BB962C8B-B14F-4D97-AF65-F5344CB8AC3E}">
        <p14:creationId xmlns:p14="http://schemas.microsoft.com/office/powerpoint/2010/main" val="68609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826C15-1291-4EEE-85C0-74478A78F10E}"/>
              </a:ext>
            </a:extLst>
          </p:cNvPr>
          <p:cNvSpPr txBox="1"/>
          <p:nvPr/>
        </p:nvSpPr>
        <p:spPr>
          <a:xfrm>
            <a:off x="1208029" y="916823"/>
            <a:ext cx="104145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پیاده سازی </a:t>
            </a:r>
            <a:r>
              <a:rPr lang="fa-IR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شبکه عصبی </a:t>
            </a:r>
            <a:r>
              <a:rPr lang="en-US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RBF</a:t>
            </a:r>
            <a:r>
              <a:rPr lang="fa-IR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 در تولباکس نرم افزار متلب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792289" y="6113768"/>
                <a:ext cx="9731772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b="1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شبکه عصبی مصنوعی در نرم افزار متلب</a:t>
                </a:r>
                <a:endParaRPr lang="en-US" sz="1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arim" panose="00000400000000000000" pitchFamily="2" charset="-78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5C85347-7815-4B6D-8631-653F342C9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0" y="2157387"/>
            <a:ext cx="5561944" cy="401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67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826C15-1291-4EEE-85C0-74478A78F10E}"/>
              </a:ext>
            </a:extLst>
          </p:cNvPr>
          <p:cNvSpPr txBox="1"/>
          <p:nvPr/>
        </p:nvSpPr>
        <p:spPr>
          <a:xfrm>
            <a:off x="1578323" y="916822"/>
            <a:ext cx="1041459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طراحی </a:t>
            </a:r>
            <a:r>
              <a:rPr lang="fa-IR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پنل شبکه عصبی</a:t>
            </a:r>
          </a:p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 در </a:t>
            </a:r>
            <a:r>
              <a:rPr lang="en-US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GUI</a:t>
            </a:r>
            <a:r>
              <a:rPr lang="fa-IR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 متلب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792289" y="6113768"/>
                <a:ext cx="9731772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b="1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شبکه عصبی مصنوعی در نرم افزار متلب</a:t>
                </a:r>
                <a:endParaRPr lang="en-US" sz="1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arim" panose="00000400000000000000" pitchFamily="2" charset="-78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79CBB87-F29E-4361-BE56-62123B197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7" y="1447737"/>
            <a:ext cx="7628793" cy="49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23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826C15-1291-4EEE-85C0-74478A78F10E}"/>
              </a:ext>
            </a:extLst>
          </p:cNvPr>
          <p:cNvSpPr txBox="1"/>
          <p:nvPr/>
        </p:nvSpPr>
        <p:spPr>
          <a:xfrm>
            <a:off x="1700589" y="1027329"/>
            <a:ext cx="1041459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کدنویسی </a:t>
            </a:r>
            <a:r>
              <a:rPr lang="fa-IR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پنل شبکه عصبی</a:t>
            </a:r>
          </a:p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 در </a:t>
            </a:r>
            <a:r>
              <a:rPr lang="en-US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GUI</a:t>
            </a:r>
            <a:r>
              <a:rPr lang="fa-IR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 متلب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5617437"/>
              <a:ext cx="12192000" cy="1240564"/>
              <a:chOff x="0" y="5617437"/>
              <a:chExt cx="12192000" cy="1240564"/>
            </a:xfrm>
            <a:noFill/>
          </p:grpSpPr>
          <p:sp>
            <p:nvSpPr>
              <p:cNvPr id="8" name="Rectangle 7"/>
              <p:cNvSpPr/>
              <p:nvPr/>
            </p:nvSpPr>
            <p:spPr>
              <a:xfrm>
                <a:off x="0" y="5617437"/>
                <a:ext cx="12192000" cy="12405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792289" y="6113768"/>
                <a:ext cx="9731772" cy="5232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b="1" i="1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 Light" panose="020F0302020204030204"/>
                    <a:cs typeface="B Karim" panose="00000400000000000000" pitchFamily="2" charset="-78"/>
                  </a:rPr>
                  <a:t>شبکه عصبی مصنوعی در نرم افزار متلب</a:t>
                </a:r>
                <a:endParaRPr lang="en-US" sz="11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arim" panose="00000400000000000000" pitchFamily="2" charset="-78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79CBB87-F29E-4361-BE56-62123B197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7" y="1447737"/>
            <a:ext cx="7628793" cy="495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4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826C15-1291-4EEE-85C0-74478A78F10E}"/>
              </a:ext>
            </a:extLst>
          </p:cNvPr>
          <p:cNvSpPr txBox="1"/>
          <p:nvPr/>
        </p:nvSpPr>
        <p:spPr>
          <a:xfrm>
            <a:off x="5239010" y="1050747"/>
            <a:ext cx="66199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طبیعت بهترین الگو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sp>
          <p:nvSpPr>
            <p:cNvPr id="8" name="Rectangle 7"/>
            <p:cNvSpPr/>
            <p:nvPr/>
          </p:nvSpPr>
          <p:spPr>
            <a:xfrm>
              <a:off x="0" y="5617437"/>
              <a:ext cx="12192000" cy="1240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174168-9D39-4186-A0A0-4CC755B505F7}"/>
              </a:ext>
            </a:extLst>
          </p:cNvPr>
          <p:cNvGrpSpPr/>
          <p:nvPr/>
        </p:nvGrpSpPr>
        <p:grpSpPr>
          <a:xfrm>
            <a:off x="4927180" y="3022810"/>
            <a:ext cx="6758834" cy="2842445"/>
            <a:chOff x="2629845" y="2301278"/>
            <a:chExt cx="9056169" cy="35639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2862B5-5910-46DD-BD2A-7333A8FFFE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64"/>
            <a:stretch/>
          </p:blipFill>
          <p:spPr>
            <a:xfrm>
              <a:off x="5131219" y="2301278"/>
              <a:ext cx="3121385" cy="34420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BE2938-6853-4D41-AD89-5557A6395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845" y="2301278"/>
              <a:ext cx="2357789" cy="34352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CFAD9E7-8196-4B2A-8216-DEED40343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189" y="2301278"/>
              <a:ext cx="3289825" cy="35639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2272C-ABED-47E5-8A9E-6AFD9806F6E9}"/>
              </a:ext>
            </a:extLst>
          </p:cNvPr>
          <p:cNvSpPr txBox="1"/>
          <p:nvPr/>
        </p:nvSpPr>
        <p:spPr>
          <a:xfrm>
            <a:off x="1208029" y="283096"/>
            <a:ext cx="97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شبکه عصبی مصنوعی در نرم افزار متلب</a:t>
            </a:r>
            <a:endParaRPr lang="en-US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rim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5B675-06E9-4A13-ADB4-9CCEC5F284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1" y="1708644"/>
            <a:ext cx="3954092" cy="396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5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826C15-1291-4EEE-85C0-74478A78F10E}"/>
              </a:ext>
            </a:extLst>
          </p:cNvPr>
          <p:cNvSpPr txBox="1"/>
          <p:nvPr/>
        </p:nvSpPr>
        <p:spPr>
          <a:xfrm>
            <a:off x="5239010" y="1050747"/>
            <a:ext cx="66199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مقایسه مغز و کامپیوتر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sp>
          <p:nvSpPr>
            <p:cNvPr id="8" name="Rectangle 7"/>
            <p:cNvSpPr/>
            <p:nvPr/>
          </p:nvSpPr>
          <p:spPr>
            <a:xfrm>
              <a:off x="0" y="5617437"/>
              <a:ext cx="12192000" cy="1240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2272C-ABED-47E5-8A9E-6AFD9806F6E9}"/>
              </a:ext>
            </a:extLst>
          </p:cNvPr>
          <p:cNvSpPr txBox="1"/>
          <p:nvPr/>
        </p:nvSpPr>
        <p:spPr>
          <a:xfrm>
            <a:off x="1208029" y="283096"/>
            <a:ext cx="97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شبکه عصبی مصنوعی در نرم افزار متلب</a:t>
            </a:r>
            <a:endParaRPr lang="en-US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rim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298DF7-E797-4321-B2DB-E053C6CC0865}"/>
              </a:ext>
            </a:extLst>
          </p:cNvPr>
          <p:cNvSpPr txBox="1"/>
          <p:nvPr/>
        </p:nvSpPr>
        <p:spPr>
          <a:xfrm>
            <a:off x="1934599" y="2521301"/>
            <a:ext cx="97533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- سرعت پاسخگویی هر نورون 1 میلی ثانیه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17C6D3-4833-4F43-AAEE-DEC118AA1224}"/>
              </a:ext>
            </a:extLst>
          </p:cNvPr>
          <p:cNvSpPr txBox="1"/>
          <p:nvPr/>
        </p:nvSpPr>
        <p:spPr>
          <a:xfrm>
            <a:off x="1934599" y="3245497"/>
            <a:ext cx="97533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- سرعت پاسخگویی یک ترانزیستور سیلیکونی 1 نانو ثانیه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74C5A8-1F5E-4B46-AE81-B46488282CCC}"/>
              </a:ext>
            </a:extLst>
          </p:cNvPr>
          <p:cNvSpPr txBox="1"/>
          <p:nvPr/>
        </p:nvSpPr>
        <p:spPr>
          <a:xfrm>
            <a:off x="1005084" y="4364682"/>
            <a:ext cx="987426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اما عملکرد کلی مغز بسیار سریعتر از کامپیوتر است. چرا؟</a:t>
            </a:r>
          </a:p>
        </p:txBody>
      </p:sp>
    </p:spTree>
    <p:extLst>
      <p:ext uri="{BB962C8B-B14F-4D97-AF65-F5344CB8AC3E}">
        <p14:creationId xmlns:p14="http://schemas.microsoft.com/office/powerpoint/2010/main" val="153638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3D956429-2480-433F-90F1-2C8B22BB55A5}"/>
              </a:ext>
            </a:extLst>
          </p:cNvPr>
          <p:cNvSpPr/>
          <p:nvPr/>
        </p:nvSpPr>
        <p:spPr>
          <a:xfrm>
            <a:off x="5261359" y="4343102"/>
            <a:ext cx="1310129" cy="418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8A85421-D8F1-4BFE-AD0F-2D1D3FC4DD66}"/>
              </a:ext>
            </a:extLst>
          </p:cNvPr>
          <p:cNvGrpSpPr/>
          <p:nvPr/>
        </p:nvGrpSpPr>
        <p:grpSpPr>
          <a:xfrm>
            <a:off x="214684" y="1159986"/>
            <a:ext cx="4980575" cy="4903023"/>
            <a:chOff x="211101" y="1147597"/>
            <a:chExt cx="4980575" cy="4903023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BB193911-3541-4E36-AD42-49FE3A4F2F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716" y="1224238"/>
              <a:ext cx="68013" cy="446620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72CB71-D59A-4E7E-B1CD-659A04BC1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359" y="5553891"/>
              <a:ext cx="4459317" cy="458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BCB4FCD-2225-437C-BC04-E7977F89307C}"/>
                </a:ext>
              </a:extLst>
            </p:cNvPr>
            <p:cNvSpPr txBox="1"/>
            <p:nvPr/>
          </p:nvSpPr>
          <p:spPr>
            <a:xfrm>
              <a:off x="1731943" y="5581261"/>
              <a:ext cx="2385250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a-IR" sz="1400" b="1" dirty="0">
                  <a:latin typeface="Calibri"/>
                  <a:cs typeface="B Zar" pitchFamily="2" charset="-78"/>
                </a:rPr>
                <a:t>درصد ستونهای آسیب دیده</a:t>
              </a:r>
              <a:endPara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E26514E-1A34-40C4-95B4-41555DE720E6}"/>
                </a:ext>
              </a:extLst>
            </p:cNvPr>
            <p:cNvCxnSpPr/>
            <p:nvPr/>
          </p:nvCxnSpPr>
          <p:spPr>
            <a:xfrm>
              <a:off x="4957408" y="5441492"/>
              <a:ext cx="0" cy="20820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EF44EAE-3640-414A-B647-057E8E822B0E}"/>
                </a:ext>
              </a:extLst>
            </p:cNvPr>
            <p:cNvCxnSpPr>
              <a:cxnSpLocks/>
            </p:cNvCxnSpPr>
            <p:nvPr/>
          </p:nvCxnSpPr>
          <p:spPr>
            <a:xfrm>
              <a:off x="732359" y="1422964"/>
              <a:ext cx="30744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A1B7DF0-05C3-4808-B8F9-144FE149BA18}"/>
                </a:ext>
              </a:extLst>
            </p:cNvPr>
            <p:cNvSpPr txBox="1"/>
            <p:nvPr/>
          </p:nvSpPr>
          <p:spPr>
            <a:xfrm rot="16200000">
              <a:off x="-682007" y="3573712"/>
              <a:ext cx="2385250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fa-IR" sz="1400" b="1" dirty="0">
                  <a:latin typeface="Calibri"/>
                  <a:cs typeface="B Zar" pitchFamily="2" charset="-78"/>
                </a:rPr>
                <a:t>متوسط آسیب دیدگی</a:t>
              </a:r>
              <a:endPara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8C8F78-A62C-47C4-BEB3-8DD7AFA0ECEF}"/>
                </a:ext>
              </a:extLst>
            </p:cNvPr>
            <p:cNvSpPr txBox="1"/>
            <p:nvPr/>
          </p:nvSpPr>
          <p:spPr>
            <a:xfrm>
              <a:off x="334448" y="5455760"/>
              <a:ext cx="469360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0</a:t>
              </a:r>
              <a:endPara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F003ABE-900B-4211-B00F-9F2953BA20D4}"/>
                </a:ext>
              </a:extLst>
            </p:cNvPr>
            <p:cNvSpPr txBox="1"/>
            <p:nvPr/>
          </p:nvSpPr>
          <p:spPr>
            <a:xfrm>
              <a:off x="4610794" y="5545595"/>
              <a:ext cx="469360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100</a:t>
              </a:r>
              <a:endPara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270955D-36D5-46D1-B8ED-40BE8EE501A9}"/>
                </a:ext>
              </a:extLst>
            </p:cNvPr>
            <p:cNvSpPr txBox="1"/>
            <p:nvPr/>
          </p:nvSpPr>
          <p:spPr>
            <a:xfrm>
              <a:off x="211101" y="1147597"/>
              <a:ext cx="469360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100</a:t>
              </a:r>
              <a:endPara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55F54D0-9BCB-4E82-970C-C92AD3153331}"/>
                </a:ext>
              </a:extLst>
            </p:cNvPr>
            <p:cNvGrpSpPr/>
            <p:nvPr/>
          </p:nvGrpSpPr>
          <p:grpSpPr>
            <a:xfrm>
              <a:off x="994373" y="4166145"/>
              <a:ext cx="1996094" cy="1225082"/>
              <a:chOff x="1039804" y="4099767"/>
              <a:chExt cx="1996094" cy="1225082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2339923-7F0C-463E-AEB7-FB8C990F149E}"/>
                  </a:ext>
                </a:extLst>
              </p:cNvPr>
              <p:cNvSpPr/>
              <p:nvPr/>
            </p:nvSpPr>
            <p:spPr>
              <a:xfrm>
                <a:off x="1102231" y="4099767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D447090B-E4BA-4439-B0DD-057BEDDF0888}"/>
                  </a:ext>
                </a:extLst>
              </p:cNvPr>
              <p:cNvSpPr/>
              <p:nvPr/>
            </p:nvSpPr>
            <p:spPr>
              <a:xfrm>
                <a:off x="1460835" y="4281287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F5B1540D-13A4-443B-9A01-02095822CDFE}"/>
                  </a:ext>
                </a:extLst>
              </p:cNvPr>
              <p:cNvSpPr/>
              <p:nvPr/>
            </p:nvSpPr>
            <p:spPr>
              <a:xfrm>
                <a:off x="1511405" y="4717877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07DC47E-76A8-42CB-A0C4-5DC0C6E2C059}"/>
                  </a:ext>
                </a:extLst>
              </p:cNvPr>
              <p:cNvSpPr/>
              <p:nvPr/>
            </p:nvSpPr>
            <p:spPr>
              <a:xfrm>
                <a:off x="1828253" y="4897404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C5B21BF-C5E8-4571-B947-478F32617DCE}"/>
                  </a:ext>
                </a:extLst>
              </p:cNvPr>
              <p:cNvSpPr/>
              <p:nvPr/>
            </p:nvSpPr>
            <p:spPr>
              <a:xfrm>
                <a:off x="2109999" y="4716553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46756BC-0EE9-4606-A25C-8D680A7844A9}"/>
                  </a:ext>
                </a:extLst>
              </p:cNvPr>
              <p:cNvSpPr/>
              <p:nvPr/>
            </p:nvSpPr>
            <p:spPr>
              <a:xfrm>
                <a:off x="2109999" y="5235293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721F22A-DD58-41AB-A611-94CCCCA3A1A0}"/>
                  </a:ext>
                </a:extLst>
              </p:cNvPr>
              <p:cNvSpPr/>
              <p:nvPr/>
            </p:nvSpPr>
            <p:spPr>
              <a:xfrm>
                <a:off x="1636261" y="5228684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2C83D42-3D6D-4B18-8606-76D60F342268}"/>
                  </a:ext>
                </a:extLst>
              </p:cNvPr>
              <p:cNvSpPr/>
              <p:nvPr/>
            </p:nvSpPr>
            <p:spPr>
              <a:xfrm>
                <a:off x="1192204" y="4951500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615A17C-EE07-4A5F-9C82-90ED3FB2C3FC}"/>
                  </a:ext>
                </a:extLst>
              </p:cNvPr>
              <p:cNvSpPr/>
              <p:nvPr/>
            </p:nvSpPr>
            <p:spPr>
              <a:xfrm>
                <a:off x="1039804" y="4592800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C8E02F96-9A53-45DD-905D-8E7B5F0CD74F}"/>
                  </a:ext>
                </a:extLst>
              </p:cNvPr>
              <p:cNvSpPr/>
              <p:nvPr/>
            </p:nvSpPr>
            <p:spPr>
              <a:xfrm>
                <a:off x="2960328" y="5249279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47F811CC-F127-41A3-BAC4-32E7E313DCCE}"/>
                  </a:ext>
                </a:extLst>
              </p:cNvPr>
              <p:cNvSpPr/>
              <p:nvPr/>
            </p:nvSpPr>
            <p:spPr>
              <a:xfrm>
                <a:off x="2389609" y="5031768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7DA8EE1-1076-4380-8D44-66EBFE3E2D4C}"/>
                  </a:ext>
                </a:extLst>
              </p:cNvPr>
              <p:cNvSpPr/>
              <p:nvPr/>
            </p:nvSpPr>
            <p:spPr>
              <a:xfrm>
                <a:off x="2756893" y="5107338"/>
                <a:ext cx="75570" cy="7557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BEF8C15-C9B4-4E3A-97BA-A9FD3D4E8E2B}"/>
              </a:ext>
            </a:extLst>
          </p:cNvPr>
          <p:cNvGrpSpPr/>
          <p:nvPr/>
        </p:nvGrpSpPr>
        <p:grpSpPr>
          <a:xfrm>
            <a:off x="994821" y="4172728"/>
            <a:ext cx="1996094" cy="1225082"/>
            <a:chOff x="1039804" y="4099767"/>
            <a:chExt cx="1996094" cy="122508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BB13B33-B54B-4637-B5EE-B1ABD3E480F6}"/>
                </a:ext>
              </a:extLst>
            </p:cNvPr>
            <p:cNvSpPr/>
            <p:nvPr/>
          </p:nvSpPr>
          <p:spPr>
            <a:xfrm>
              <a:off x="1102231" y="4099767"/>
              <a:ext cx="75570" cy="7557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BC44998-41FA-4BD1-8C2F-522530468031}"/>
                </a:ext>
              </a:extLst>
            </p:cNvPr>
            <p:cNvSpPr/>
            <p:nvPr/>
          </p:nvSpPr>
          <p:spPr>
            <a:xfrm>
              <a:off x="1460835" y="4281287"/>
              <a:ext cx="75570" cy="7557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1E8149D-D944-4CCE-A1A7-1741BBB3A69C}"/>
                </a:ext>
              </a:extLst>
            </p:cNvPr>
            <p:cNvSpPr/>
            <p:nvPr/>
          </p:nvSpPr>
          <p:spPr>
            <a:xfrm>
              <a:off x="1511405" y="4717877"/>
              <a:ext cx="75570" cy="7557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DFD0FB1-1D4D-4677-B451-FE0203C1DB83}"/>
                </a:ext>
              </a:extLst>
            </p:cNvPr>
            <p:cNvSpPr/>
            <p:nvPr/>
          </p:nvSpPr>
          <p:spPr>
            <a:xfrm>
              <a:off x="1828253" y="4897404"/>
              <a:ext cx="75570" cy="7557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DE3FDF0-9152-4B77-9295-C701273F6D35}"/>
                </a:ext>
              </a:extLst>
            </p:cNvPr>
            <p:cNvSpPr/>
            <p:nvPr/>
          </p:nvSpPr>
          <p:spPr>
            <a:xfrm>
              <a:off x="2109999" y="4716553"/>
              <a:ext cx="75570" cy="7557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BE26907-BBCC-4E51-B17A-FF0CB8011DF7}"/>
                </a:ext>
              </a:extLst>
            </p:cNvPr>
            <p:cNvSpPr/>
            <p:nvPr/>
          </p:nvSpPr>
          <p:spPr>
            <a:xfrm>
              <a:off x="2109999" y="5235293"/>
              <a:ext cx="75570" cy="7557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5A6F979-C007-4788-9B06-8929ED48BF38}"/>
                </a:ext>
              </a:extLst>
            </p:cNvPr>
            <p:cNvSpPr/>
            <p:nvPr/>
          </p:nvSpPr>
          <p:spPr>
            <a:xfrm>
              <a:off x="1636261" y="5228684"/>
              <a:ext cx="75570" cy="7557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8C5012E-150C-45FF-91D0-CFFBF955E047}"/>
                </a:ext>
              </a:extLst>
            </p:cNvPr>
            <p:cNvSpPr/>
            <p:nvPr/>
          </p:nvSpPr>
          <p:spPr>
            <a:xfrm>
              <a:off x="1192204" y="4951500"/>
              <a:ext cx="75570" cy="7557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D865ABF-E801-49AD-8539-6C691094127C}"/>
                </a:ext>
              </a:extLst>
            </p:cNvPr>
            <p:cNvSpPr/>
            <p:nvPr/>
          </p:nvSpPr>
          <p:spPr>
            <a:xfrm>
              <a:off x="1039804" y="4592800"/>
              <a:ext cx="75570" cy="7557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69BAA64-5159-41E9-B6C1-AC946C81D32B}"/>
                </a:ext>
              </a:extLst>
            </p:cNvPr>
            <p:cNvSpPr/>
            <p:nvPr/>
          </p:nvSpPr>
          <p:spPr>
            <a:xfrm>
              <a:off x="2960328" y="5249279"/>
              <a:ext cx="75570" cy="7557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3737B78-A2A0-437F-8BE9-741E4EBD6FA5}"/>
                </a:ext>
              </a:extLst>
            </p:cNvPr>
            <p:cNvSpPr/>
            <p:nvPr/>
          </p:nvSpPr>
          <p:spPr>
            <a:xfrm>
              <a:off x="2389609" y="5031768"/>
              <a:ext cx="75570" cy="7557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369B08C-ADAD-45D1-AB76-257741D67538}"/>
                </a:ext>
              </a:extLst>
            </p:cNvPr>
            <p:cNvSpPr/>
            <p:nvPr/>
          </p:nvSpPr>
          <p:spPr>
            <a:xfrm>
              <a:off x="2756893" y="5107338"/>
              <a:ext cx="75570" cy="7557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0826C15-1291-4EEE-85C0-74478A78F10E}"/>
              </a:ext>
            </a:extLst>
          </p:cNvPr>
          <p:cNvSpPr txBox="1"/>
          <p:nvPr/>
        </p:nvSpPr>
        <p:spPr>
          <a:xfrm>
            <a:off x="2274664" y="1050747"/>
            <a:ext cx="95842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طبقه بندی مهمترین مهارت بشری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      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sp>
          <p:nvSpPr>
            <p:cNvPr id="8" name="Rectangle 7"/>
            <p:cNvSpPr/>
            <p:nvPr/>
          </p:nvSpPr>
          <p:spPr>
            <a:xfrm>
              <a:off x="0" y="5617437"/>
              <a:ext cx="12192000" cy="1240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2272C-ABED-47E5-8A9E-6AFD9806F6E9}"/>
              </a:ext>
            </a:extLst>
          </p:cNvPr>
          <p:cNvSpPr txBox="1"/>
          <p:nvPr/>
        </p:nvSpPr>
        <p:spPr>
          <a:xfrm>
            <a:off x="1208029" y="283096"/>
            <a:ext cx="97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شبکه عصبی مصنوعی در نرم افزار متلب</a:t>
            </a:r>
            <a:endParaRPr lang="en-US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rim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298DF7-E797-4321-B2DB-E053C6CC0865}"/>
              </a:ext>
            </a:extLst>
          </p:cNvPr>
          <p:cNvSpPr txBox="1"/>
          <p:nvPr/>
        </p:nvSpPr>
        <p:spPr>
          <a:xfrm>
            <a:off x="1934599" y="2521301"/>
            <a:ext cx="97533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- سرعت پاسخگویی هر نورون 1 میلی ثانیه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4AEECC-6C91-4279-9D01-32E0FDBEC275}"/>
              </a:ext>
            </a:extLst>
          </p:cNvPr>
          <p:cNvGrpSpPr/>
          <p:nvPr/>
        </p:nvGrpSpPr>
        <p:grpSpPr>
          <a:xfrm>
            <a:off x="1122931" y="1798701"/>
            <a:ext cx="3633414" cy="3505553"/>
            <a:chOff x="1122931" y="1798701"/>
            <a:chExt cx="3633414" cy="350555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253D1FE-F2BD-4C98-B547-9448D5399A83}"/>
                </a:ext>
              </a:extLst>
            </p:cNvPr>
            <p:cNvSpPr/>
            <p:nvPr/>
          </p:nvSpPr>
          <p:spPr>
            <a:xfrm>
              <a:off x="1215586" y="311445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EEB2102-58DE-45EA-8193-CDC2CC43A0B3}"/>
                </a:ext>
              </a:extLst>
            </p:cNvPr>
            <p:cNvSpPr/>
            <p:nvPr/>
          </p:nvSpPr>
          <p:spPr>
            <a:xfrm>
              <a:off x="1726946" y="3640004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FF7D3C-C27A-49CD-B939-172230B96842}"/>
                </a:ext>
              </a:extLst>
            </p:cNvPr>
            <p:cNvSpPr/>
            <p:nvPr/>
          </p:nvSpPr>
          <p:spPr>
            <a:xfrm>
              <a:off x="1607455" y="2980469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4380CD-9214-4B7A-97CB-81E0FAA1CB26}"/>
                </a:ext>
              </a:extLst>
            </p:cNvPr>
            <p:cNvSpPr/>
            <p:nvPr/>
          </p:nvSpPr>
          <p:spPr>
            <a:xfrm>
              <a:off x="2448804" y="3505254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B118AB3-98C9-46E4-B461-AED8E8561D50}"/>
                </a:ext>
              </a:extLst>
            </p:cNvPr>
            <p:cNvSpPr/>
            <p:nvPr/>
          </p:nvSpPr>
          <p:spPr>
            <a:xfrm>
              <a:off x="2112353" y="322499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2DCF1BC-724C-4246-81D2-4C25DBBADA0A}"/>
                </a:ext>
              </a:extLst>
            </p:cNvPr>
            <p:cNvSpPr/>
            <p:nvPr/>
          </p:nvSpPr>
          <p:spPr>
            <a:xfrm>
              <a:off x="2362994" y="376184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66050FF-BF8B-48BA-B292-438F0B58E3F7}"/>
                </a:ext>
              </a:extLst>
            </p:cNvPr>
            <p:cNvSpPr/>
            <p:nvPr/>
          </p:nvSpPr>
          <p:spPr>
            <a:xfrm>
              <a:off x="2983930" y="338147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80E3B45-D38A-434D-806A-B38239E560ED}"/>
                </a:ext>
              </a:extLst>
            </p:cNvPr>
            <p:cNvSpPr/>
            <p:nvPr/>
          </p:nvSpPr>
          <p:spPr>
            <a:xfrm>
              <a:off x="1341373" y="367076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A6CDEDD-DA5B-4D6B-9FB5-664D433889A9}"/>
                </a:ext>
              </a:extLst>
            </p:cNvPr>
            <p:cNvSpPr/>
            <p:nvPr/>
          </p:nvSpPr>
          <p:spPr>
            <a:xfrm>
              <a:off x="2681323" y="446814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0471BDD-371D-4933-8CA0-FE66E5AE1942}"/>
                </a:ext>
              </a:extLst>
            </p:cNvPr>
            <p:cNvSpPr/>
            <p:nvPr/>
          </p:nvSpPr>
          <p:spPr>
            <a:xfrm>
              <a:off x="2686687" y="408777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3C5F962-0471-4E29-A6F4-57DEF64AE14F}"/>
                </a:ext>
              </a:extLst>
            </p:cNvPr>
            <p:cNvSpPr/>
            <p:nvPr/>
          </p:nvSpPr>
          <p:spPr>
            <a:xfrm>
              <a:off x="3289782" y="426753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A2436D4-D0C1-4E2F-BB29-353B0D62DBD5}"/>
                </a:ext>
              </a:extLst>
            </p:cNvPr>
            <p:cNvSpPr/>
            <p:nvPr/>
          </p:nvSpPr>
          <p:spPr>
            <a:xfrm>
              <a:off x="2199094" y="281929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8B0B8DC-02AC-4A7A-8D71-475FB84D0CB7}"/>
                </a:ext>
              </a:extLst>
            </p:cNvPr>
            <p:cNvSpPr/>
            <p:nvPr/>
          </p:nvSpPr>
          <p:spPr>
            <a:xfrm>
              <a:off x="2202876" y="4186054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6670BED-14A4-4798-8658-29D0B3523628}"/>
                </a:ext>
              </a:extLst>
            </p:cNvPr>
            <p:cNvSpPr/>
            <p:nvPr/>
          </p:nvSpPr>
          <p:spPr>
            <a:xfrm>
              <a:off x="1790468" y="4038651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3839111-5F64-45A5-B713-422003FFC46B}"/>
                </a:ext>
              </a:extLst>
            </p:cNvPr>
            <p:cNvSpPr/>
            <p:nvPr/>
          </p:nvSpPr>
          <p:spPr>
            <a:xfrm>
              <a:off x="2908360" y="4760487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6D0AF7E-4C32-4BE7-BB03-BFCD722622D5}"/>
                </a:ext>
              </a:extLst>
            </p:cNvPr>
            <p:cNvSpPr/>
            <p:nvPr/>
          </p:nvSpPr>
          <p:spPr>
            <a:xfrm>
              <a:off x="3335461" y="475433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D93D75E-D4E8-4453-8D3F-EFAA2FFE94D7}"/>
                </a:ext>
              </a:extLst>
            </p:cNvPr>
            <p:cNvSpPr/>
            <p:nvPr/>
          </p:nvSpPr>
          <p:spPr>
            <a:xfrm>
              <a:off x="3487861" y="490673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5981C4D-273A-44C9-A293-56C2F6E22B3F}"/>
                </a:ext>
              </a:extLst>
            </p:cNvPr>
            <p:cNvSpPr/>
            <p:nvPr/>
          </p:nvSpPr>
          <p:spPr>
            <a:xfrm>
              <a:off x="3640261" y="5059138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C2BD4EA-93C1-4F0A-A70C-EADAD08F1D05}"/>
                </a:ext>
              </a:extLst>
            </p:cNvPr>
            <p:cNvSpPr/>
            <p:nvPr/>
          </p:nvSpPr>
          <p:spPr>
            <a:xfrm>
              <a:off x="4232427" y="4741114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89377D9-6180-4181-A221-934501F4221B}"/>
                </a:ext>
              </a:extLst>
            </p:cNvPr>
            <p:cNvSpPr/>
            <p:nvPr/>
          </p:nvSpPr>
          <p:spPr>
            <a:xfrm>
              <a:off x="4680775" y="5228684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0474AA3-514B-4185-8A71-34DB85A51D26}"/>
                </a:ext>
              </a:extLst>
            </p:cNvPr>
            <p:cNvSpPr/>
            <p:nvPr/>
          </p:nvSpPr>
          <p:spPr>
            <a:xfrm>
              <a:off x="3529590" y="376184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ACF566F-D51A-42DF-9C44-2D148E67B351}"/>
                </a:ext>
              </a:extLst>
            </p:cNvPr>
            <p:cNvSpPr/>
            <p:nvPr/>
          </p:nvSpPr>
          <p:spPr>
            <a:xfrm>
              <a:off x="1684783" y="2183584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06E2D014-EF79-4A35-BFC1-FC3E732F876E}"/>
                </a:ext>
              </a:extLst>
            </p:cNvPr>
            <p:cNvSpPr/>
            <p:nvPr/>
          </p:nvSpPr>
          <p:spPr>
            <a:xfrm>
              <a:off x="1254249" y="223569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85DA271-1C67-497C-AF6D-2E72FB5ECD00}"/>
                </a:ext>
              </a:extLst>
            </p:cNvPr>
            <p:cNvSpPr/>
            <p:nvPr/>
          </p:nvSpPr>
          <p:spPr>
            <a:xfrm>
              <a:off x="1122931" y="1798701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3218EC6-38B8-4FCF-A125-E55C333F2B63}"/>
                </a:ext>
              </a:extLst>
            </p:cNvPr>
            <p:cNvSpPr/>
            <p:nvPr/>
          </p:nvSpPr>
          <p:spPr>
            <a:xfrm>
              <a:off x="4081449" y="3551694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D861534-5404-453B-90AA-B0A7021F44D6}"/>
                </a:ext>
              </a:extLst>
            </p:cNvPr>
            <p:cNvSpPr/>
            <p:nvPr/>
          </p:nvSpPr>
          <p:spPr>
            <a:xfrm>
              <a:off x="2983930" y="2332993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26158FE-2D47-41C0-9802-870AFFD70D52}"/>
                </a:ext>
              </a:extLst>
            </p:cNvPr>
            <p:cNvSpPr/>
            <p:nvPr/>
          </p:nvSpPr>
          <p:spPr>
            <a:xfrm>
              <a:off x="3719775" y="2852140"/>
              <a:ext cx="75570" cy="755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FC3F303-71E5-4848-AA8C-081F59EBCAFC}"/>
              </a:ext>
            </a:extLst>
          </p:cNvPr>
          <p:cNvCxnSpPr>
            <a:cxnSpLocks/>
          </p:cNvCxnSpPr>
          <p:nvPr/>
        </p:nvCxnSpPr>
        <p:spPr>
          <a:xfrm>
            <a:off x="700369" y="3429000"/>
            <a:ext cx="3161271" cy="22933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8C0B301-D670-4B6C-93F0-59BA7DCE7493}"/>
              </a:ext>
            </a:extLst>
          </p:cNvPr>
          <p:cNvGrpSpPr/>
          <p:nvPr/>
        </p:nvGrpSpPr>
        <p:grpSpPr>
          <a:xfrm>
            <a:off x="3605160" y="4022701"/>
            <a:ext cx="3525276" cy="1535283"/>
            <a:chOff x="3605160" y="4022701"/>
            <a:chExt cx="3525276" cy="1535283"/>
          </a:xfrm>
        </p:grpSpPr>
        <p:cxnSp>
          <p:nvCxnSpPr>
            <p:cNvPr id="96" name="Connector: Curved 95">
              <a:extLst>
                <a:ext uri="{FF2B5EF4-FFF2-40B4-BE49-F238E27FC236}">
                  <a16:creationId xmlns:a16="http://schemas.microsoft.com/office/drawing/2014/main" id="{91C13CB8-CBA3-4F30-B2A3-CEDD53F773ED}"/>
                </a:ext>
              </a:extLst>
            </p:cNvPr>
            <p:cNvCxnSpPr/>
            <p:nvPr/>
          </p:nvCxnSpPr>
          <p:spPr>
            <a:xfrm flipV="1">
              <a:off x="3605160" y="4575666"/>
              <a:ext cx="1590099" cy="982318"/>
            </a:xfrm>
            <a:prstGeom prst="curved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E6B44FA-C53A-4881-B0C7-2D1939DB56F1}"/>
                </a:ext>
              </a:extLst>
            </p:cNvPr>
            <p:cNvSpPr txBox="1"/>
            <p:nvPr/>
          </p:nvSpPr>
          <p:spPr>
            <a:xfrm>
              <a:off x="5261359" y="4022701"/>
              <a:ext cx="18690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ax+by+c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  =  0</a:t>
              </a:r>
              <a:endPara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55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826C15-1291-4EEE-85C0-74478A78F10E}"/>
              </a:ext>
            </a:extLst>
          </p:cNvPr>
          <p:cNvSpPr txBox="1"/>
          <p:nvPr/>
        </p:nvSpPr>
        <p:spPr>
          <a:xfrm>
            <a:off x="5239010" y="1050747"/>
            <a:ext cx="66199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مدل ریاضی نورون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sp>
          <p:nvSpPr>
            <p:cNvPr id="8" name="Rectangle 7"/>
            <p:cNvSpPr/>
            <p:nvPr/>
          </p:nvSpPr>
          <p:spPr>
            <a:xfrm>
              <a:off x="0" y="5617437"/>
              <a:ext cx="12192000" cy="1240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2272C-ABED-47E5-8A9E-6AFD9806F6E9}"/>
              </a:ext>
            </a:extLst>
          </p:cNvPr>
          <p:cNvSpPr txBox="1"/>
          <p:nvPr/>
        </p:nvSpPr>
        <p:spPr>
          <a:xfrm>
            <a:off x="1208029" y="283096"/>
            <a:ext cx="97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شبکه عصبی مصنوعی در نرم افزار متلب</a:t>
            </a:r>
            <a:endParaRPr lang="en-US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rim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355A9-F553-40C1-8504-9F3604C713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4" y="1977015"/>
            <a:ext cx="8389270" cy="41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6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826C15-1291-4EEE-85C0-74478A78F10E}"/>
              </a:ext>
            </a:extLst>
          </p:cNvPr>
          <p:cNvSpPr txBox="1"/>
          <p:nvPr/>
        </p:nvSpPr>
        <p:spPr>
          <a:xfrm>
            <a:off x="5239010" y="1050747"/>
            <a:ext cx="66199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تابع عطفی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AND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sp>
          <p:nvSpPr>
            <p:cNvPr id="8" name="Rectangle 7"/>
            <p:cNvSpPr/>
            <p:nvPr/>
          </p:nvSpPr>
          <p:spPr>
            <a:xfrm>
              <a:off x="0" y="5617437"/>
              <a:ext cx="12192000" cy="1240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2272C-ABED-47E5-8A9E-6AFD9806F6E9}"/>
              </a:ext>
            </a:extLst>
          </p:cNvPr>
          <p:cNvSpPr txBox="1"/>
          <p:nvPr/>
        </p:nvSpPr>
        <p:spPr>
          <a:xfrm>
            <a:off x="1208029" y="283096"/>
            <a:ext cx="97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شبکه عصبی مصنوعی در نرم افزار متلب</a:t>
            </a:r>
            <a:endParaRPr lang="en-US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rim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F51167-6E00-460E-88A6-D98552A73F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r="8147" b="18710"/>
          <a:stretch/>
        </p:blipFill>
        <p:spPr>
          <a:xfrm>
            <a:off x="273060" y="1207552"/>
            <a:ext cx="4395079" cy="233263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191BD1F-B860-4CEF-A5DC-CFCB708E2E5A}"/>
              </a:ext>
            </a:extLst>
          </p:cNvPr>
          <p:cNvGrpSpPr/>
          <p:nvPr/>
        </p:nvGrpSpPr>
        <p:grpSpPr>
          <a:xfrm>
            <a:off x="273060" y="3346367"/>
            <a:ext cx="4187091" cy="3055116"/>
            <a:chOff x="6647352" y="1709545"/>
            <a:chExt cx="4187091" cy="305511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813F333-A02B-4AA6-BC73-79C2C349626C}"/>
                </a:ext>
              </a:extLst>
            </p:cNvPr>
            <p:cNvSpPr txBox="1"/>
            <p:nvPr/>
          </p:nvSpPr>
          <p:spPr>
            <a:xfrm>
              <a:off x="6647352" y="1709545"/>
              <a:ext cx="469360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 b="1" dirty="0">
                  <a:latin typeface="Calibri"/>
                  <a:cs typeface="B Zar" pitchFamily="2" charset="-78"/>
                </a:rPr>
                <a:t>y</a:t>
              </a:r>
              <a:endPara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9B1AF7-486A-41E2-9D19-2FE588847C91}"/>
                </a:ext>
              </a:extLst>
            </p:cNvPr>
            <p:cNvSpPr txBox="1"/>
            <p:nvPr/>
          </p:nvSpPr>
          <p:spPr>
            <a:xfrm>
              <a:off x="10365083" y="4295302"/>
              <a:ext cx="469360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x</a:t>
              </a:r>
              <a:endPara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AA9B13-6AB8-4196-8A9E-E3694BDD19D7}"/>
                </a:ext>
              </a:extLst>
            </p:cNvPr>
            <p:cNvGrpSpPr/>
            <p:nvPr/>
          </p:nvGrpSpPr>
          <p:grpSpPr>
            <a:xfrm>
              <a:off x="6711960" y="1836683"/>
              <a:ext cx="4016474" cy="2849025"/>
              <a:chOff x="6711960" y="1836683"/>
              <a:chExt cx="4016474" cy="2849025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0597A0AC-4C10-4DFB-B99D-62459D543234}"/>
                  </a:ext>
                </a:extLst>
              </p:cNvPr>
              <p:cNvGrpSpPr/>
              <p:nvPr/>
            </p:nvGrpSpPr>
            <p:grpSpPr>
              <a:xfrm>
                <a:off x="6711960" y="1836683"/>
                <a:ext cx="4016474" cy="2849025"/>
                <a:chOff x="6711960" y="1836683"/>
                <a:chExt cx="4016474" cy="2849025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9A062BF4-0390-4C55-8535-DBD24A867868}"/>
                    </a:ext>
                  </a:extLst>
                </p:cNvPr>
                <p:cNvGrpSpPr/>
                <p:nvPr/>
              </p:nvGrpSpPr>
              <p:grpSpPr>
                <a:xfrm>
                  <a:off x="6946640" y="1836683"/>
                  <a:ext cx="3781794" cy="2758885"/>
                  <a:chOff x="3131385" y="3436883"/>
                  <a:chExt cx="3781794" cy="2758885"/>
                </a:xfrm>
              </p:grpSpPr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BDA0E1BC-8B52-468C-A7B0-CE4C7C327E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66065" y="3436883"/>
                    <a:ext cx="2146" cy="2758885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>
                    <a:extLst>
                      <a:ext uri="{FF2B5EF4-FFF2-40B4-BE49-F238E27FC236}">
                        <a16:creationId xmlns:a16="http://schemas.microsoft.com/office/drawing/2014/main" id="{11F09D3A-462A-49E6-9079-8B1089F517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31385" y="6011163"/>
                    <a:ext cx="3781794" cy="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37B44913-83D8-406D-801A-DA27D594E56F}"/>
                    </a:ext>
                  </a:extLst>
                </p:cNvPr>
                <p:cNvSpPr/>
                <p:nvPr/>
              </p:nvSpPr>
              <p:spPr>
                <a:xfrm>
                  <a:off x="7077026" y="4306669"/>
                  <a:ext cx="208587" cy="2085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C18BB20B-B907-4767-B776-FF0D8E117E16}"/>
                    </a:ext>
                  </a:extLst>
                </p:cNvPr>
                <p:cNvSpPr/>
                <p:nvPr/>
              </p:nvSpPr>
              <p:spPr>
                <a:xfrm>
                  <a:off x="8444692" y="4296561"/>
                  <a:ext cx="208587" cy="2085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D6FD2D81-60AB-4BF4-A427-2427BCA37D50}"/>
                    </a:ext>
                  </a:extLst>
                </p:cNvPr>
                <p:cNvSpPr/>
                <p:nvPr/>
              </p:nvSpPr>
              <p:spPr>
                <a:xfrm>
                  <a:off x="7078988" y="2980194"/>
                  <a:ext cx="208587" cy="20858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D0605813-56C2-442B-AB54-752F70CD0506}"/>
                    </a:ext>
                  </a:extLst>
                </p:cNvPr>
                <p:cNvSpPr/>
                <p:nvPr/>
              </p:nvSpPr>
              <p:spPr>
                <a:xfrm>
                  <a:off x="8429350" y="2978727"/>
                  <a:ext cx="208587" cy="208587"/>
                </a:xfrm>
                <a:prstGeom prst="ellipse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024CB80D-4236-41F9-92D9-6D406BD078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11960" y="2392376"/>
                  <a:ext cx="3161271" cy="2293332"/>
                </a:xfrm>
                <a:prstGeom prst="line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396079-8FBE-4F4A-874A-8060F17736C7}"/>
                  </a:ext>
                </a:extLst>
              </p:cNvPr>
              <p:cNvSpPr txBox="1"/>
              <p:nvPr/>
            </p:nvSpPr>
            <p:spPr>
              <a:xfrm>
                <a:off x="8967839" y="3396192"/>
                <a:ext cx="1192716" cy="567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B Zar" pitchFamily="2" charset="-78"/>
                  </a:rPr>
                  <a:t>x+y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B Zar" pitchFamily="2" charset="-78"/>
                  </a:rPr>
                  <a:t>=1.5</a:t>
                </a:r>
                <a:endPara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244D6-5DA1-4974-B261-1826EF2576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19" y="2651421"/>
            <a:ext cx="6334641" cy="31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84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826C15-1291-4EEE-85C0-74478A78F10E}"/>
              </a:ext>
            </a:extLst>
          </p:cNvPr>
          <p:cNvSpPr txBox="1"/>
          <p:nvPr/>
        </p:nvSpPr>
        <p:spPr>
          <a:xfrm>
            <a:off x="5239010" y="1050747"/>
            <a:ext cx="66199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تابع فصلی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OR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sp>
          <p:nvSpPr>
            <p:cNvPr id="8" name="Rectangle 7"/>
            <p:cNvSpPr/>
            <p:nvPr/>
          </p:nvSpPr>
          <p:spPr>
            <a:xfrm>
              <a:off x="0" y="5617437"/>
              <a:ext cx="12192000" cy="1240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2272C-ABED-47E5-8A9E-6AFD9806F6E9}"/>
              </a:ext>
            </a:extLst>
          </p:cNvPr>
          <p:cNvSpPr txBox="1"/>
          <p:nvPr/>
        </p:nvSpPr>
        <p:spPr>
          <a:xfrm>
            <a:off x="1208029" y="283096"/>
            <a:ext cx="97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شبکه عصبی مصنوعی در نرم افزار متلب</a:t>
            </a:r>
            <a:endParaRPr lang="en-US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rim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A9A8EA-4A86-4512-9625-19959A0D24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9" y="1221077"/>
            <a:ext cx="5041392" cy="25115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670E77D-8C5D-4455-922D-71A47B731182}"/>
              </a:ext>
            </a:extLst>
          </p:cNvPr>
          <p:cNvGrpSpPr/>
          <p:nvPr/>
        </p:nvGrpSpPr>
        <p:grpSpPr>
          <a:xfrm>
            <a:off x="105104" y="2861442"/>
            <a:ext cx="4698757" cy="3544821"/>
            <a:chOff x="6096000" y="1836683"/>
            <a:chExt cx="4698757" cy="35448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B46AF1-067B-4194-8420-5E586F6E63EC}"/>
                </a:ext>
              </a:extLst>
            </p:cNvPr>
            <p:cNvGrpSpPr/>
            <p:nvPr/>
          </p:nvGrpSpPr>
          <p:grpSpPr>
            <a:xfrm>
              <a:off x="6096000" y="1836683"/>
              <a:ext cx="4632434" cy="3544821"/>
              <a:chOff x="6096000" y="1836683"/>
              <a:chExt cx="4632434" cy="3544821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3E599E7-3611-43E0-8318-CEF0DBD18C09}"/>
                  </a:ext>
                </a:extLst>
              </p:cNvPr>
              <p:cNvGrpSpPr/>
              <p:nvPr/>
            </p:nvGrpSpPr>
            <p:grpSpPr>
              <a:xfrm>
                <a:off x="6946640" y="1836683"/>
                <a:ext cx="3781794" cy="2758885"/>
                <a:chOff x="3131385" y="3436883"/>
                <a:chExt cx="3781794" cy="2758885"/>
              </a:xfrm>
            </p:grpSpPr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34BAFCE1-8823-4473-A9E0-F0F962998E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66065" y="3436883"/>
                  <a:ext cx="2146" cy="275888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7CA5DF35-C8ED-4997-B8DF-6BA14FDE57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31385" y="6011163"/>
                  <a:ext cx="3781794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E75C75F-523C-43F8-99ED-24F94A6EE65C}"/>
                  </a:ext>
                </a:extLst>
              </p:cNvPr>
              <p:cNvSpPr/>
              <p:nvPr/>
            </p:nvSpPr>
            <p:spPr>
              <a:xfrm>
                <a:off x="7077026" y="4306669"/>
                <a:ext cx="208587" cy="20858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D831A56-7892-469E-83BF-865E0529205F}"/>
                  </a:ext>
                </a:extLst>
              </p:cNvPr>
              <p:cNvSpPr/>
              <p:nvPr/>
            </p:nvSpPr>
            <p:spPr>
              <a:xfrm>
                <a:off x="8444692" y="4296561"/>
                <a:ext cx="208587" cy="208587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D036788-6451-41BB-9794-96E14324FB74}"/>
                  </a:ext>
                </a:extLst>
              </p:cNvPr>
              <p:cNvSpPr/>
              <p:nvPr/>
            </p:nvSpPr>
            <p:spPr>
              <a:xfrm>
                <a:off x="7078988" y="2980194"/>
                <a:ext cx="208587" cy="208587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164EFC9-B234-4A42-BA1B-8DE68B1B8949}"/>
                  </a:ext>
                </a:extLst>
              </p:cNvPr>
              <p:cNvSpPr/>
              <p:nvPr/>
            </p:nvSpPr>
            <p:spPr>
              <a:xfrm>
                <a:off x="8429350" y="2978727"/>
                <a:ext cx="208587" cy="208587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674FB58-EAB4-4F20-A36C-3F56E75ED8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3088172"/>
                <a:ext cx="3161271" cy="2293332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98DBD12-C79F-4E4F-B2D9-6E5AC89EF5E1}"/>
                  </a:ext>
                </a:extLst>
              </p:cNvPr>
              <p:cNvSpPr txBox="1"/>
              <p:nvPr/>
            </p:nvSpPr>
            <p:spPr>
              <a:xfrm>
                <a:off x="9257271" y="4676724"/>
                <a:ext cx="1192716" cy="567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r" defTabSz="914400" rtl="1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B Zar" pitchFamily="2" charset="-78"/>
                  </a:rPr>
                  <a:t>x+y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B Zar" pitchFamily="2" charset="-78"/>
                  </a:rPr>
                  <a:t>=0.5</a:t>
                </a:r>
                <a:endParaRPr kumimoji="0" lang="fa-I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A60E6C-8BD8-4FE6-9587-25D136F53EC9}"/>
                </a:ext>
              </a:extLst>
            </p:cNvPr>
            <p:cNvSpPr txBox="1"/>
            <p:nvPr/>
          </p:nvSpPr>
          <p:spPr>
            <a:xfrm>
              <a:off x="6607666" y="1836683"/>
              <a:ext cx="469360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1400" b="1" dirty="0">
                  <a:latin typeface="Calibri"/>
                  <a:cs typeface="B Zar" pitchFamily="2" charset="-78"/>
                </a:rPr>
                <a:t>y</a:t>
              </a:r>
              <a:endPara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B1B525-5D19-4984-B816-35F5CB1CAC5A}"/>
                </a:ext>
              </a:extLst>
            </p:cNvPr>
            <p:cNvSpPr txBox="1"/>
            <p:nvPr/>
          </p:nvSpPr>
          <p:spPr>
            <a:xfrm>
              <a:off x="10325397" y="4422440"/>
              <a:ext cx="469360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r" defTabSz="914400" rtl="1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B Zar" pitchFamily="2" charset="-78"/>
                </a:rPr>
                <a:t>x</a:t>
              </a:r>
              <a:endParaRPr kumimoji="0" lang="fa-I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B Zar" pitchFamily="2" charset="-78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279DA18-8486-4950-8A72-5F04592BB1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441" y="2833417"/>
            <a:ext cx="5041392" cy="25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3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0826C15-1291-4EEE-85C0-74478A78F10E}"/>
              </a:ext>
            </a:extLst>
          </p:cNvPr>
          <p:cNvSpPr txBox="1"/>
          <p:nvPr/>
        </p:nvSpPr>
        <p:spPr>
          <a:xfrm>
            <a:off x="5239010" y="1050747"/>
            <a:ext cx="66199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a-IR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مدل ریاضی نورون</a:t>
            </a:r>
            <a:r>
              <a:rPr lang="en-US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 </a:t>
            </a:r>
            <a:r>
              <a:rPr lang="fa-IR" sz="3600" b="1" dirty="0">
                <a:solidFill>
                  <a:srgbClr val="C00000"/>
                </a:solidFill>
                <a:latin typeface="Calibri"/>
                <a:cs typeface="B Zar" pitchFamily="2" charset="-78"/>
              </a:rPr>
              <a:t> در حالت کلی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3037" y="-213235"/>
            <a:ext cx="12274703" cy="1344346"/>
            <a:chOff x="-82703" y="5617437"/>
            <a:chExt cx="12274703" cy="1344346"/>
          </a:xfrm>
        </p:grpSpPr>
        <p:sp>
          <p:nvSpPr>
            <p:cNvPr id="8" name="Rectangle 7"/>
            <p:cNvSpPr/>
            <p:nvPr/>
          </p:nvSpPr>
          <p:spPr>
            <a:xfrm>
              <a:off x="0" y="5617437"/>
              <a:ext cx="12192000" cy="12405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22443"/>
            <a:stretch/>
          </p:blipFill>
          <p:spPr>
            <a:xfrm>
              <a:off x="-82703" y="6083362"/>
              <a:ext cx="874992" cy="878421"/>
            </a:xfrm>
            <a:prstGeom prst="rect">
              <a:avLst/>
            </a:prstGeom>
            <a:effectLst>
              <a:outerShdw blurRad="50800" dist="38100" dir="11160000" sx="106000" sy="106000" algn="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7B2272C-ABED-47E5-8A9E-6AFD9806F6E9}"/>
              </a:ext>
            </a:extLst>
          </p:cNvPr>
          <p:cNvSpPr txBox="1"/>
          <p:nvPr/>
        </p:nvSpPr>
        <p:spPr>
          <a:xfrm>
            <a:off x="1208029" y="283096"/>
            <a:ext cx="9731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/>
                <a:cs typeface="B Karim" panose="00000400000000000000" pitchFamily="2" charset="-78"/>
              </a:rPr>
              <a:t>شبکه عصبی مصنوعی در نرم افزار متلب</a:t>
            </a:r>
            <a:endParaRPr lang="en-US" sz="11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rim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2A3F8A-6758-46BB-AE4C-B370BE91FE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" y="2291464"/>
            <a:ext cx="8195441" cy="375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735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10262</TotalTime>
  <Words>731</Words>
  <Application>Microsoft Office PowerPoint</Application>
  <PresentationFormat>Widescreen</PresentationFormat>
  <Paragraphs>168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Rockwell</vt:lpstr>
      <vt:lpstr>Times New Roman</vt:lpstr>
      <vt:lpstr>1_Office Theme</vt:lpstr>
      <vt:lpstr>جلسه چهارم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بهینه سازی سازه فلزی مجهز به TMD  بکمک الگوریتم ژنتیک و شبکه عصبی</dc:title>
  <dc:creator>Windows User</dc:creator>
  <cp:lastModifiedBy>Qurban Alizadeh</cp:lastModifiedBy>
  <cp:revision>597</cp:revision>
  <dcterms:created xsi:type="dcterms:W3CDTF">2019-12-02T04:42:17Z</dcterms:created>
  <dcterms:modified xsi:type="dcterms:W3CDTF">2021-07-01T10:45:22Z</dcterms:modified>
</cp:coreProperties>
</file>