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0" r:id="rId3"/>
    <p:sldId id="267" r:id="rId4"/>
    <p:sldId id="271" r:id="rId5"/>
    <p:sldId id="272" r:id="rId6"/>
    <p:sldId id="274" r:id="rId7"/>
    <p:sldId id="273" r:id="rId8"/>
    <p:sldId id="276" r:id="rId9"/>
    <p:sldId id="275" r:id="rId10"/>
    <p:sldId id="277" r:id="rId11"/>
    <p:sldId id="284" r:id="rId12"/>
    <p:sldId id="283" r:id="rId13"/>
    <p:sldId id="282" r:id="rId14"/>
    <p:sldId id="278" r:id="rId15"/>
    <p:sldId id="279" r:id="rId16"/>
    <p:sldId id="280" r:id="rId17"/>
    <p:sldId id="281" r:id="rId18"/>
    <p:sldId id="285" r:id="rId19"/>
    <p:sldId id="286" r:id="rId20"/>
    <p:sldId id="288" r:id="rId21"/>
    <p:sldId id="289" r:id="rId22"/>
    <p:sldId id="287" r:id="rId23"/>
    <p:sldId id="296" r:id="rId24"/>
    <p:sldId id="295" r:id="rId25"/>
    <p:sldId id="294" r:id="rId26"/>
    <p:sldId id="293" r:id="rId27"/>
    <p:sldId id="292" r:id="rId28"/>
    <p:sldId id="291" r:id="rId29"/>
    <p:sldId id="290" r:id="rId30"/>
    <p:sldId id="297" r:id="rId31"/>
    <p:sldId id="298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6727" autoAdjust="0"/>
  </p:normalViewPr>
  <p:slideViewPr>
    <p:cSldViewPr snapToGrid="0">
      <p:cViewPr varScale="1">
        <p:scale>
          <a:sx n="114" d="100"/>
          <a:sy n="114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al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al\Desktop\Model-SAC9-2D\Excell\Profile-LA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al\Desktop\Model-SAC9-2D\Excell\Profile-LA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inema" panose="01000500000000020002" pitchFamily="2" charset="-78"/>
                <a:ea typeface="+mn-ea"/>
                <a:cs typeface="Cinema" panose="01000500000000020002" pitchFamily="2" charset="-78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LA21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9559268047524532"/>
          <c:y val="2.74309008553302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inema" panose="01000500000000020002" pitchFamily="2" charset="-78"/>
              <a:ea typeface="+mn-ea"/>
              <a:cs typeface="Cinema" panose="01000500000000020002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0607302874485"/>
          <c:y val="6.368137688193326E-2"/>
          <c:w val="0.75622175024238647"/>
          <c:h val="0.7259389381914838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 TMD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 cap="rnd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Sheet1!$B$2:$J$2</c:f>
              <c:numCache>
                <c:formatCode>General</c:formatCode>
                <c:ptCount val="9"/>
                <c:pt idx="0">
                  <c:v>2.11872E-2</c:v>
                </c:pt>
                <c:pt idx="1">
                  <c:v>2.51912E-2</c:v>
                </c:pt>
                <c:pt idx="2">
                  <c:v>2.5201399999999999E-2</c:v>
                </c:pt>
                <c:pt idx="3">
                  <c:v>2.3048200000000001E-2</c:v>
                </c:pt>
                <c:pt idx="4">
                  <c:v>2.05084E-2</c:v>
                </c:pt>
                <c:pt idx="5">
                  <c:v>1.7610199999999999E-2</c:v>
                </c:pt>
                <c:pt idx="6">
                  <c:v>2.3912099999999999E-2</c:v>
                </c:pt>
                <c:pt idx="7">
                  <c:v>3.4576799999999998E-2</c:v>
                </c:pt>
                <c:pt idx="8">
                  <c:v>3.6445400000000003E-2</c:v>
                </c:pt>
              </c:numCache>
            </c:numRef>
          </c:xVal>
          <c:yVal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99-432B-B978-7CB8256AB4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M50000-K350000-C120000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 cap="rnd">
                <a:solidFill>
                  <a:srgbClr val="00B05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Sheet1!$B$3:$J$3</c:f>
              <c:numCache>
                <c:formatCode>General</c:formatCode>
                <c:ptCount val="9"/>
                <c:pt idx="0">
                  <c:v>2.01338E-2</c:v>
                </c:pt>
                <c:pt idx="1">
                  <c:v>2.34497E-2</c:v>
                </c:pt>
                <c:pt idx="2">
                  <c:v>2.3709000000000001E-2</c:v>
                </c:pt>
                <c:pt idx="3">
                  <c:v>2.2991899999999999E-2</c:v>
                </c:pt>
                <c:pt idx="4">
                  <c:v>2.1982000000000002E-2</c:v>
                </c:pt>
                <c:pt idx="5">
                  <c:v>1.7574599999999999E-2</c:v>
                </c:pt>
                <c:pt idx="6">
                  <c:v>1.99592E-2</c:v>
                </c:pt>
                <c:pt idx="7">
                  <c:v>2.6506399999999999E-2</c:v>
                </c:pt>
                <c:pt idx="8">
                  <c:v>2.7659199999999998E-2</c:v>
                </c:pt>
              </c:numCache>
            </c:numRef>
          </c:xVal>
          <c:yVal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99-432B-B978-7CB8256AB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572472"/>
        <c:axId val="459574440"/>
      </c:scatterChart>
      <c:valAx>
        <c:axId val="45957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Drift</a:t>
                </a:r>
              </a:p>
            </c:rich>
          </c:tx>
          <c:layout>
            <c:manualLayout>
              <c:xMode val="edge"/>
              <c:yMode val="edge"/>
              <c:x val="0.88243055799736403"/>
              <c:y val="0.85150781060921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574440"/>
        <c:crosses val="autoZero"/>
        <c:crossBetween val="midCat"/>
      </c:valAx>
      <c:valAx>
        <c:axId val="459574440"/>
        <c:scaling>
          <c:orientation val="minMax"/>
          <c:max val="9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Story</a:t>
                </a:r>
              </a:p>
            </c:rich>
          </c:tx>
          <c:layout>
            <c:manualLayout>
              <c:xMode val="edge"/>
              <c:yMode val="edge"/>
              <c:x val="3.6602904598996445E-3"/>
              <c:y val="0.1333485121857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572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21248422257E-2"/>
          <c:y val="0.86578352050988661"/>
          <c:w val="0.66290932202687514"/>
          <c:h val="0.11964929024747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LA23</a:t>
            </a:r>
          </a:p>
        </c:rich>
      </c:tx>
      <c:layout>
        <c:manualLayout>
          <c:xMode val="edge"/>
          <c:yMode val="edge"/>
          <c:x val="0.465047588178094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2198780092525"/>
          <c:y val="6.8037900565165024E-2"/>
          <c:w val="0.77303709815245902"/>
          <c:h val="0.752189686759083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noTMD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 cap="rnd">
                <a:solidFill>
                  <a:srgbClr val="C0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Sheet1!$C$7:$K$7</c:f>
              <c:numCache>
                <c:formatCode>General</c:formatCode>
                <c:ptCount val="9"/>
                <c:pt idx="0">
                  <c:v>1.64155E-2</c:v>
                </c:pt>
                <c:pt idx="1">
                  <c:v>1.8364999999999999E-2</c:v>
                </c:pt>
                <c:pt idx="2">
                  <c:v>1.8266399999999999E-2</c:v>
                </c:pt>
                <c:pt idx="3">
                  <c:v>1.96461E-2</c:v>
                </c:pt>
                <c:pt idx="4">
                  <c:v>2.1792300000000001E-2</c:v>
                </c:pt>
                <c:pt idx="5">
                  <c:v>2.0924399999999999E-2</c:v>
                </c:pt>
                <c:pt idx="6">
                  <c:v>1.9824499999999998E-2</c:v>
                </c:pt>
                <c:pt idx="7">
                  <c:v>2.23702E-2</c:v>
                </c:pt>
                <c:pt idx="8">
                  <c:v>1.75903E-2</c:v>
                </c:pt>
              </c:numCache>
            </c:numRef>
          </c:xVal>
          <c:yVal>
            <c:numRef>
              <c:f>Sheet1!$C$6:$K$6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45-4739-8467-E1C1D77DC094}"/>
            </c:ext>
          </c:extLst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M50000-K350000-C120000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Sheet1!$C$8:$K$8</c:f>
              <c:numCache>
                <c:formatCode>General</c:formatCode>
                <c:ptCount val="9"/>
                <c:pt idx="0">
                  <c:v>1.34696E-2</c:v>
                </c:pt>
                <c:pt idx="1">
                  <c:v>1.4985999999999999E-2</c:v>
                </c:pt>
                <c:pt idx="2">
                  <c:v>1.53718E-2</c:v>
                </c:pt>
                <c:pt idx="3">
                  <c:v>1.69575E-2</c:v>
                </c:pt>
                <c:pt idx="4">
                  <c:v>1.8854200000000002E-2</c:v>
                </c:pt>
                <c:pt idx="5">
                  <c:v>1.9502599999999998E-2</c:v>
                </c:pt>
                <c:pt idx="6">
                  <c:v>2.13799E-2</c:v>
                </c:pt>
                <c:pt idx="7">
                  <c:v>2.2320900000000001E-2</c:v>
                </c:pt>
                <c:pt idx="8">
                  <c:v>2.03623E-2</c:v>
                </c:pt>
              </c:numCache>
            </c:numRef>
          </c:xVal>
          <c:yVal>
            <c:numRef>
              <c:f>Sheet1!$C$6:$K$6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45-4739-8467-E1C1D77DC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755648"/>
        <c:axId val="457756960"/>
      </c:scatterChart>
      <c:valAx>
        <c:axId val="45775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Drift</a:t>
                </a:r>
              </a:p>
            </c:rich>
          </c:tx>
          <c:layout>
            <c:manualLayout>
              <c:xMode val="edge"/>
              <c:yMode val="edge"/>
              <c:x val="0.8693079632821068"/>
              <c:y val="0.88212870624940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6960"/>
        <c:crosses val="autoZero"/>
        <c:crossBetween val="midCat"/>
      </c:valAx>
      <c:valAx>
        <c:axId val="457756960"/>
        <c:scaling>
          <c:orientation val="minMax"/>
          <c:max val="9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Story</a:t>
                </a:r>
              </a:p>
            </c:rich>
          </c:tx>
          <c:layout>
            <c:manualLayout>
              <c:xMode val="edge"/>
              <c:yMode val="edge"/>
              <c:x val="2.0066889632107024E-2"/>
              <c:y val="0.14497530488658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1423814715502"/>
          <c:y val="0.88894464637359538"/>
          <c:w val="0.57760674190411643"/>
          <c:h val="9.684030417967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LA37</a:t>
            </a:r>
          </a:p>
        </c:rich>
      </c:tx>
      <c:layout>
        <c:manualLayout>
          <c:xMode val="edge"/>
          <c:yMode val="edge"/>
          <c:x val="0.43015213522384232"/>
          <c:y val="3.5258584832234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noTMD</c:v>
                </c:pt>
              </c:strCache>
            </c:strRef>
          </c:tx>
          <c:spPr>
            <a:ln w="95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 cap="rnd">
                <a:solidFill>
                  <a:srgbClr val="C0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Sheet1!$C$11:$K$11</c:f>
              <c:numCache>
                <c:formatCode>General</c:formatCode>
                <c:ptCount val="9"/>
                <c:pt idx="0">
                  <c:v>2.5006400000000002E-2</c:v>
                </c:pt>
                <c:pt idx="1">
                  <c:v>4.1037400000000002E-2</c:v>
                </c:pt>
                <c:pt idx="2">
                  <c:v>5.1447399999999997E-2</c:v>
                </c:pt>
                <c:pt idx="3">
                  <c:v>5.6240100000000001E-2</c:v>
                </c:pt>
                <c:pt idx="4">
                  <c:v>5.6449699999999998E-2</c:v>
                </c:pt>
                <c:pt idx="5">
                  <c:v>5.1952600000000002E-2</c:v>
                </c:pt>
                <c:pt idx="6">
                  <c:v>4.3227500000000002E-2</c:v>
                </c:pt>
                <c:pt idx="7">
                  <c:v>3.8898500000000003E-2</c:v>
                </c:pt>
                <c:pt idx="8">
                  <c:v>3.1760799999999999E-2</c:v>
                </c:pt>
              </c:numCache>
            </c:numRef>
          </c:xVal>
          <c:yVal>
            <c:numRef>
              <c:f>Sheet1!$C$6:$K$6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63-4E71-96BC-14D61C675460}"/>
            </c:ext>
          </c:extLst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M50000-K350000-C120000</c:v>
                </c:pt>
              </c:strCache>
            </c:strRef>
          </c:tx>
          <c:spPr>
            <a:ln w="9525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 cap="rnd">
                <a:solidFill>
                  <a:srgbClr val="00B05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Sheet1!$C$12:$K$12</c:f>
              <c:numCache>
                <c:formatCode>General</c:formatCode>
                <c:ptCount val="9"/>
                <c:pt idx="0">
                  <c:v>2.5492600000000001E-2</c:v>
                </c:pt>
                <c:pt idx="1">
                  <c:v>3.92956E-2</c:v>
                </c:pt>
                <c:pt idx="2">
                  <c:v>4.9128199999999997E-2</c:v>
                </c:pt>
                <c:pt idx="3">
                  <c:v>5.40787E-2</c:v>
                </c:pt>
                <c:pt idx="4">
                  <c:v>5.2988800000000003E-2</c:v>
                </c:pt>
                <c:pt idx="5">
                  <c:v>4.9115100000000002E-2</c:v>
                </c:pt>
                <c:pt idx="6">
                  <c:v>5.32054E-2</c:v>
                </c:pt>
                <c:pt idx="7">
                  <c:v>6.0408499999999997E-2</c:v>
                </c:pt>
                <c:pt idx="8">
                  <c:v>5.9852200000000001E-2</c:v>
                </c:pt>
              </c:numCache>
            </c:numRef>
          </c:xVal>
          <c:yVal>
            <c:numRef>
              <c:f>Sheet1!$C$6:$K$6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63-4E71-96BC-14D61C675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755648"/>
        <c:axId val="457756960"/>
      </c:scatterChart>
      <c:valAx>
        <c:axId val="457755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Drift</a:t>
                </a:r>
              </a:p>
            </c:rich>
          </c:tx>
          <c:layout>
            <c:manualLayout>
              <c:xMode val="edge"/>
              <c:yMode val="edge"/>
              <c:x val="0.87963330578998422"/>
              <c:y val="0.88335951017776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6960"/>
        <c:crosses val="autoZero"/>
        <c:crossBetween val="midCat"/>
      </c:valAx>
      <c:valAx>
        <c:axId val="457756960"/>
        <c:scaling>
          <c:orientation val="minMax"/>
          <c:max val="9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Story</a:t>
                </a:r>
              </a:p>
            </c:rich>
          </c:tx>
          <c:layout>
            <c:manualLayout>
              <c:xMode val="edge"/>
              <c:yMode val="edge"/>
              <c:x val="2.0066889632107024E-2"/>
              <c:y val="0.14497530488658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755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6186130709629"/>
          <c:y val="0.88857327321151403"/>
          <c:w val="0.50519778810508564"/>
          <c:h val="9.5833525178825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9FE6-2278-4C1B-A4E3-C51D5C4A93A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F1BD-0522-4A0B-A17A-8BF906ED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886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3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654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49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3383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023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8114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835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582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5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123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5733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299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201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8143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285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7061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03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7931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074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542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733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4019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363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829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436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832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983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142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60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5264-7DEE-4688-8B1E-A6B2FF81E3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7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7680-E6C0-40BB-A607-E5BBE65D4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0854-8F0D-44AA-B7F0-92BC85C30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2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23A7-26A8-4D28-AD01-F7DA365E7B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57-E8F0-497F-B217-5E41FA7B2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4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121-A4C9-446C-950A-9BBAA4644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553-20FB-4562-BBC3-1DB182A0B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1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E1EC-3E6E-473F-A072-BFF753CF6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0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A321-C206-45F4-ACC2-D8DA101C4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6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31D-FAC7-47C1-91A1-C9A2724C9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D3C1-438E-42C6-AE63-9A1C3F9F6E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7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6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CB05-241F-42C9-9189-473F67AEBA0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76B46-9FAC-4563-A33A-05AF45C0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CFB4-89A2-49CC-8606-295F3A694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403" y="4671717"/>
            <a:ext cx="4813302" cy="1768509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>
              <a:lnSpc>
                <a:spcPct val="150000"/>
              </a:lnSpc>
            </a:pPr>
            <a:r>
              <a:rPr lang="fa-IR" sz="66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cs typeface="A Afsaneh" panose="02000700000000000000" pitchFamily="2" charset="-78"/>
              </a:rPr>
              <a:t>جلسه پنجم</a:t>
            </a:r>
            <a:endParaRPr lang="en-US" sz="6600" b="1" i="1" dirty="0">
              <a:ln w="12700" cmpd="sng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latin typeface="Rockwell" panose="02060603020205020403" pitchFamily="18" charset="0"/>
              <a:cs typeface="A Afsaneh" panose="02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4629" y="4953838"/>
            <a:ext cx="2704933" cy="1768509"/>
          </a:xfrm>
          <a:solidFill>
            <a:schemeClr val="bg2">
              <a:lumMod val="25000"/>
              <a:alpha val="24000"/>
            </a:schemeClr>
          </a:solidFill>
          <a:ln>
            <a:noFill/>
          </a:ln>
          <a:effectLst>
            <a:glow rad="736600">
              <a:schemeClr val="bg2">
                <a:lumMod val="50000"/>
                <a:alpha val="21000"/>
              </a:schemeClr>
            </a:glow>
            <a:softEdge rad="584200"/>
          </a:effectLst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  <p:txBody>
          <a:bodyPr>
            <a:normAutofit/>
          </a:bodyPr>
          <a:lstStyle/>
          <a:p>
            <a:endParaRPr lang="fa-IR" sz="9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r>
              <a:rPr lang="fa-IR" sz="1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مدرس دوره </a:t>
            </a:r>
          </a:p>
          <a:p>
            <a:endParaRPr lang="fa-IR" sz="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r>
              <a:rPr lang="fa-I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قربان علیزاده</a:t>
            </a:r>
          </a:p>
          <a:p>
            <a:r>
              <a:rPr lang="fa-IR" sz="1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دانشجوی دکتری زلزله</a:t>
            </a:r>
          </a:p>
          <a:p>
            <a:endParaRPr lang="fa-IR" sz="1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endParaRPr lang="en-US" sz="105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43"/>
          <a:stretch/>
        </p:blipFill>
        <p:spPr>
          <a:xfrm>
            <a:off x="9773958" y="3409716"/>
            <a:ext cx="1633087" cy="1639487"/>
          </a:xfrm>
          <a:prstGeom prst="rect">
            <a:avLst/>
          </a:prstGeom>
          <a:effectLst>
            <a:outerShdw blurRad="50800" dist="38100" dir="1116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462324" y="4716053"/>
            <a:ext cx="1306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FFFF"/>
                </a:solidFill>
              </a:rPr>
              <a:t>S</a:t>
            </a:r>
            <a:r>
              <a:rPr lang="en-US" sz="1200" b="1" dirty="0">
                <a:solidFill>
                  <a:srgbClr val="00FFFF"/>
                </a:solidFill>
              </a:rPr>
              <a:t> </a:t>
            </a:r>
            <a:r>
              <a:rPr lang="en-US" sz="1600" b="1" dirty="0">
                <a:solidFill>
                  <a:srgbClr val="00FFFF"/>
                </a:solidFill>
              </a:rPr>
              <a:t>A Z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E </a:t>
            </a: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 Z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6370" y="4731913"/>
            <a:ext cx="63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C O 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958F90-D05A-44E0-9AE5-2C623B86A2AB}"/>
              </a:ext>
            </a:extLst>
          </p:cNvPr>
          <p:cNvSpPr txBox="1">
            <a:spLocks/>
          </p:cNvSpPr>
          <p:nvPr/>
        </p:nvSpPr>
        <p:spPr>
          <a:xfrm>
            <a:off x="4249900" y="140274"/>
            <a:ext cx="7335688" cy="2818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fa-IR" sz="44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cs typeface="2  Mah" panose="00000400000000000000" pitchFamily="2" charset="-78"/>
              </a:rPr>
              <a:t>مراحل طراحی غیرخطی </a:t>
            </a:r>
            <a:r>
              <a:rPr lang="en-US" sz="44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cs typeface="2  Mah" panose="00000400000000000000" pitchFamily="2" charset="-78"/>
              </a:rPr>
              <a:t>TMD</a:t>
            </a:r>
            <a:endParaRPr lang="fa-IR" sz="4400" b="1" i="1" dirty="0">
              <a:ln w="12700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cs typeface="2  Mah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44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cs typeface="2  Mah" panose="00000400000000000000" pitchFamily="2" charset="-78"/>
              </a:rPr>
              <a:t>براساس آیین نامه طراحی لرزه ای</a:t>
            </a:r>
            <a:endParaRPr lang="en-US" sz="4400" b="1" i="1" dirty="0">
              <a:ln w="12700" cmpd="sng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cs typeface="2  Ma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30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6329613" y="1169318"/>
            <a:ext cx="520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اهمیت انتخاب صحیح تابع هدف ؟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7E6B59-038E-4A87-B86B-2AE116D92553}"/>
              </a:ext>
            </a:extLst>
          </p:cNvPr>
          <p:cNvGrpSpPr/>
          <p:nvPr/>
        </p:nvGrpSpPr>
        <p:grpSpPr>
          <a:xfrm>
            <a:off x="511719" y="2894405"/>
            <a:ext cx="4681066" cy="2581023"/>
            <a:chOff x="518145" y="997285"/>
            <a:chExt cx="3062566" cy="166642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7A1F6B-9697-410D-BD42-946DA64A3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8145" y="1627442"/>
              <a:ext cx="2540025" cy="1036267"/>
            </a:xfrm>
            <a:prstGeom prst="rect">
              <a:avLst/>
            </a:prstGeom>
          </p:spPr>
        </p:pic>
        <p:cxnSp>
          <p:nvCxnSpPr>
            <p:cNvPr id="19" name="Curved Connector 5">
              <a:extLst>
                <a:ext uri="{FF2B5EF4-FFF2-40B4-BE49-F238E27FC236}">
                  <a16:creationId xmlns:a16="http://schemas.microsoft.com/office/drawing/2014/main" id="{B89F9A89-1988-4B00-894E-6AF40758C600}"/>
                </a:ext>
              </a:extLst>
            </p:cNvPr>
            <p:cNvCxnSpPr/>
            <p:nvPr/>
          </p:nvCxnSpPr>
          <p:spPr>
            <a:xfrm rot="5400000" flipH="1" flipV="1">
              <a:off x="2610660" y="1599901"/>
              <a:ext cx="475741" cy="140322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9E596C-2563-4156-89D1-A2658AB18389}"/>
                </a:ext>
              </a:extLst>
            </p:cNvPr>
            <p:cNvSpPr txBox="1"/>
            <p:nvPr/>
          </p:nvSpPr>
          <p:spPr>
            <a:xfrm>
              <a:off x="760215" y="997285"/>
              <a:ext cx="2820496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cs typeface="B Zar" pitchFamily="2" charset="-78"/>
                </a:rPr>
                <a:t>حداکثر دریفت طبقه </a:t>
              </a:r>
              <a:r>
                <a:rPr kumimoji="0" lang="en-US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cs typeface="B Zar" pitchFamily="2" charset="-78"/>
                </a:rPr>
                <a:t>i</a:t>
              </a:r>
              <a:r>
                <a:rPr kumimoji="0" lang="fa-IR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/>
                  <a:cs typeface="B Zar" pitchFamily="2" charset="-78"/>
                </a:rPr>
                <a:t> ام تحت زلزله </a:t>
              </a:r>
              <a:r>
                <a:rPr kumimoji="0" lang="en-US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/>
                  <a:cs typeface="B Zar" pitchFamily="2" charset="-78"/>
                </a:rPr>
                <a:t>j</a:t>
              </a:r>
              <a:endParaRPr kumimoji="0" lang="fa-I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B Zar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6495F-3983-4969-AFB7-B023B1A69F22}"/>
              </a:ext>
            </a:extLst>
          </p:cNvPr>
          <p:cNvGrpSpPr/>
          <p:nvPr/>
        </p:nvGrpSpPr>
        <p:grpSpPr>
          <a:xfrm>
            <a:off x="5267546" y="2458160"/>
            <a:ext cx="6265702" cy="1015383"/>
            <a:chOff x="4960241" y="1774523"/>
            <a:chExt cx="6265702" cy="10153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C3E52F-00B2-4D60-B0DF-87F3A351D296}"/>
                </a:ext>
              </a:extLst>
            </p:cNvPr>
            <p:cNvSpPr txBox="1"/>
            <p:nvPr/>
          </p:nvSpPr>
          <p:spPr>
            <a:xfrm>
              <a:off x="4960241" y="2143575"/>
              <a:ext cx="6265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a-IR" noProof="0" dirty="0">
                  <a:solidFill>
                    <a:schemeClr val="accent1"/>
                  </a:solidFill>
                  <a:latin typeface="Calibri"/>
                  <a:cs typeface="B Zar" pitchFamily="2" charset="-78"/>
                </a:rPr>
                <a:t>جستجوی پارامترهای </a:t>
              </a:r>
              <a:r>
                <a:rPr lang="en-US" noProof="0" dirty="0">
                  <a:solidFill>
                    <a:schemeClr val="accent1"/>
                  </a:solidFill>
                  <a:latin typeface="Calibri"/>
                  <a:cs typeface="B Zar" pitchFamily="2" charset="-78"/>
                </a:rPr>
                <a:t>TMD</a:t>
              </a:r>
              <a:r>
                <a:rPr lang="fa-IR" noProof="0" dirty="0">
                  <a:solidFill>
                    <a:schemeClr val="accent1"/>
                  </a:solidFill>
                  <a:latin typeface="Calibri"/>
                  <a:cs typeface="B Zar" pitchFamily="2" charset="-78"/>
                </a:rPr>
                <a:t> با الگوریتم ژنتیک برای حداقل کردن تابع هدف</a:t>
              </a:r>
              <a:endParaRPr kumimoji="0" lang="fa-IR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B Zar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212171-9A33-4AFF-8CD0-69B3A832737C}"/>
                </a:ext>
              </a:extLst>
            </p:cNvPr>
            <p:cNvSpPr txBox="1"/>
            <p:nvPr/>
          </p:nvSpPr>
          <p:spPr>
            <a:xfrm>
              <a:off x="5855855" y="1774523"/>
              <a:ext cx="53700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a-IR" noProof="0" dirty="0">
                  <a:solidFill>
                    <a:schemeClr val="accent1"/>
                  </a:solidFill>
                  <a:latin typeface="Calibri"/>
                  <a:cs typeface="B Zar" pitchFamily="2" charset="-78"/>
                </a:rPr>
                <a:t>آموزش شبکه عصبی برای تخمین پاسخ سازه بکار رفته در تابع هدف </a:t>
              </a:r>
              <a:endParaRPr kumimoji="0" lang="fa-IR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cs typeface="B Za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9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6803207" y="966693"/>
            <a:ext cx="520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چرا شبکه عصبی مصنوعی ؟ 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15F01B-B702-46A6-AD87-1548D700DF30}"/>
              </a:ext>
            </a:extLst>
          </p:cNvPr>
          <p:cNvGrpSpPr/>
          <p:nvPr/>
        </p:nvGrpSpPr>
        <p:grpSpPr>
          <a:xfrm>
            <a:off x="448355" y="2013387"/>
            <a:ext cx="11295290" cy="3434230"/>
            <a:chOff x="520935" y="1961667"/>
            <a:chExt cx="11295290" cy="34342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6DE311-C126-44E7-B35E-C4E323750605}"/>
                </a:ext>
              </a:extLst>
            </p:cNvPr>
            <p:cNvSpPr/>
            <p:nvPr/>
          </p:nvSpPr>
          <p:spPr>
            <a:xfrm>
              <a:off x="520935" y="1961667"/>
              <a:ext cx="1129529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C00000"/>
                  </a:solidFill>
                  <a:cs typeface="B Zar" panose="00000400000000000000" pitchFamily="2" charset="-78"/>
                </a:rPr>
                <a:t>- </a:t>
              </a:r>
              <a:r>
                <a:rPr lang="fa-IR" dirty="0">
                  <a:cs typeface="B Zar" panose="00000400000000000000" pitchFamily="2" charset="-78"/>
                </a:rPr>
                <a:t>ماهیت تکرار در روش بهینه سازی عددی الگوریتم ژنتیک </a:t>
              </a:r>
            </a:p>
            <a:p>
              <a:pPr marL="285750" indent="-285750" algn="r" rtl="1">
                <a:lnSpc>
                  <a:spcPct val="150000"/>
                </a:lnSpc>
                <a:buFontTx/>
                <a:buChar char="-"/>
              </a:pPr>
              <a:r>
                <a:rPr lang="fa-IR" dirty="0">
                  <a:cs typeface="B Zar" panose="00000400000000000000" pitchFamily="2" charset="-78"/>
                </a:rPr>
                <a:t>زمانبر بودن تحلیل دینامیکی غیرخطی</a:t>
              </a:r>
              <a:endParaRPr lang="en-US" dirty="0">
                <a:cs typeface="B Zar" panose="00000400000000000000" pitchFamily="2" charset="-78"/>
              </a:endParaRPr>
            </a:p>
            <a:p>
              <a:pPr marL="285750" indent="-285750" algn="r" rtl="1">
                <a:lnSpc>
                  <a:spcPct val="150000"/>
                </a:lnSpc>
                <a:buFontTx/>
                <a:buChar char="-"/>
              </a:pPr>
              <a:endParaRPr lang="fa-IR" dirty="0">
                <a:cs typeface="B Zar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0070C0"/>
                  </a:solidFill>
                  <a:cs typeface="B Zar" panose="00000400000000000000" pitchFamily="2" charset="-78"/>
                </a:rPr>
                <a:t>مثال : زمان لازم برای طراحی </a:t>
              </a:r>
              <a:r>
                <a:rPr lang="en-US" b="1" dirty="0">
                  <a:solidFill>
                    <a:srgbClr val="0070C0"/>
                  </a:solidFill>
                  <a:cs typeface="B Zar" panose="00000400000000000000" pitchFamily="2" charset="-78"/>
                </a:rPr>
                <a:t>TMD</a:t>
              </a:r>
              <a:r>
                <a:rPr lang="fa-IR" b="1" dirty="0">
                  <a:solidFill>
                    <a:srgbClr val="0070C0"/>
                  </a:solidFill>
                  <a:cs typeface="B Zar" panose="00000400000000000000" pitchFamily="2" charset="-78"/>
                </a:rPr>
                <a:t> با الگوریتم ژنتیک در دو حالت با و بدون استفاده از شبکه عصبی </a:t>
              </a:r>
              <a:endParaRPr lang="fa-IR" dirty="0">
                <a:solidFill>
                  <a:srgbClr val="0070C0"/>
                </a:solidFill>
                <a:cs typeface="B Zar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dirty="0">
                  <a:cs typeface="B Zar" panose="00000400000000000000" pitchFamily="2" charset="-78"/>
                </a:rPr>
                <a:t>	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50F912-B47C-4882-8C5D-4534FF8F22F5}"/>
                </a:ext>
              </a:extLst>
            </p:cNvPr>
            <p:cNvGrpSpPr/>
            <p:nvPr/>
          </p:nvGrpSpPr>
          <p:grpSpPr>
            <a:xfrm>
              <a:off x="2130203" y="3687737"/>
              <a:ext cx="9403045" cy="1708160"/>
              <a:chOff x="2413180" y="2949866"/>
              <a:chExt cx="9403045" cy="170816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5053BB-E335-4F4E-ACEA-CC99523E1531}"/>
                  </a:ext>
                </a:extLst>
              </p:cNvPr>
              <p:cNvSpPr txBox="1"/>
              <p:nvPr/>
            </p:nvSpPr>
            <p:spPr>
              <a:xfrm>
                <a:off x="3261765" y="3465273"/>
                <a:ext cx="8554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fa-IR" sz="1600" b="1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فرضیات مسئله :</a:t>
                </a:r>
                <a:endParaRPr lang="fa-IR" sz="1600" dirty="0">
                  <a:solidFill>
                    <a:srgbClr val="0070C0"/>
                  </a:solidFill>
                  <a:latin typeface="Calibri"/>
                  <a:cs typeface="B Zar" pitchFamily="2" charset="-78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E96768-C1BA-4969-AA0F-D86CEA41CC76}"/>
                  </a:ext>
                </a:extLst>
              </p:cNvPr>
              <p:cNvSpPr txBox="1"/>
              <p:nvPr/>
            </p:nvSpPr>
            <p:spPr>
              <a:xfrm>
                <a:off x="2413180" y="3340549"/>
                <a:ext cx="8554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1600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	2- تعداد تکرار تحلیل در هر گام الگوریتم ژنتیک 250 تکرار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A13AB75-2954-49F0-89BD-FFD5521FB551}"/>
                  </a:ext>
                </a:extLst>
              </p:cNvPr>
              <p:cNvSpPr txBox="1"/>
              <p:nvPr/>
            </p:nvSpPr>
            <p:spPr>
              <a:xfrm>
                <a:off x="2413180" y="3013002"/>
                <a:ext cx="8554460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b="1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	</a:t>
                </a:r>
                <a:r>
                  <a:rPr lang="fa-IR" sz="1600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1- مدت زمان یک تحلیل غیر خطی برابر 3 دقیقه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C9527F4-08F0-488E-BB5A-AF11237CB104}"/>
                  </a:ext>
                </a:extLst>
              </p:cNvPr>
              <p:cNvSpPr txBox="1"/>
              <p:nvPr/>
            </p:nvSpPr>
            <p:spPr>
              <a:xfrm>
                <a:off x="2413180" y="3681459"/>
                <a:ext cx="8554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1600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	3- تعداد گامهای الگوریتم ژنتیک 100 گام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FDB94E-A723-4AC3-A6F8-F8A892B45459}"/>
                  </a:ext>
                </a:extLst>
              </p:cNvPr>
              <p:cNvSpPr txBox="1"/>
              <p:nvPr/>
            </p:nvSpPr>
            <p:spPr>
              <a:xfrm rot="10800000">
                <a:off x="10000056" y="2949866"/>
                <a:ext cx="640087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6000" dirty="0">
                    <a:solidFill>
                      <a:srgbClr val="0070C0"/>
                    </a:solidFill>
                    <a:latin typeface="Calibri"/>
                    <a:cs typeface="B Zar" pitchFamily="2" charset="-78"/>
                  </a:rPr>
                  <a:t>}</a:t>
                </a:r>
                <a:endParaRPr kumimoji="0" lang="fa-IR" sz="60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B Zar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38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FE6B3E-858B-4AC8-A01B-74F24283DA88}"/>
              </a:ext>
            </a:extLst>
          </p:cNvPr>
          <p:cNvGrpSpPr/>
          <p:nvPr/>
        </p:nvGrpSpPr>
        <p:grpSpPr>
          <a:xfrm>
            <a:off x="2356100" y="1021662"/>
            <a:ext cx="9420160" cy="1708160"/>
            <a:chOff x="2396065" y="2949866"/>
            <a:chExt cx="9420160" cy="170816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5D3C363-C956-437A-8524-A1D943E10CD5}"/>
                </a:ext>
              </a:extLst>
            </p:cNvPr>
            <p:cNvSpPr txBox="1"/>
            <p:nvPr/>
          </p:nvSpPr>
          <p:spPr>
            <a:xfrm>
              <a:off x="3261765" y="3465273"/>
              <a:ext cx="8554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a-IR" sz="1600" b="1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فرضیات مسئله :</a:t>
              </a:r>
              <a:endParaRPr lang="fa-IR" sz="1600" dirty="0">
                <a:solidFill>
                  <a:srgbClr val="0070C0"/>
                </a:solidFill>
                <a:latin typeface="Calibri"/>
                <a:cs typeface="B Zar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29BD66-4000-4462-97AA-666C179CE420}"/>
                </a:ext>
              </a:extLst>
            </p:cNvPr>
            <p:cNvSpPr txBox="1"/>
            <p:nvPr/>
          </p:nvSpPr>
          <p:spPr>
            <a:xfrm>
              <a:off x="2396065" y="3362282"/>
              <a:ext cx="8554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	2- تعداد تکرار تحلیل در هر گام الگوریتم ژنتیک 250 تکرار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D2AE2E-8E3C-46C2-BECA-6D7EF619D983}"/>
                </a:ext>
              </a:extLst>
            </p:cNvPr>
            <p:cNvSpPr txBox="1"/>
            <p:nvPr/>
          </p:nvSpPr>
          <p:spPr>
            <a:xfrm>
              <a:off x="2396065" y="3034735"/>
              <a:ext cx="85544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b="1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	</a:t>
              </a:r>
              <a:r>
                <a:rPr lang="fa-IR" sz="1600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1- مدت زمان یک تحلیل غیر خطی برابر 3 دقیقه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E1A46E6-7793-4DC0-B8A3-F338FF0E99F4}"/>
                </a:ext>
              </a:extLst>
            </p:cNvPr>
            <p:cNvSpPr txBox="1"/>
            <p:nvPr/>
          </p:nvSpPr>
          <p:spPr>
            <a:xfrm>
              <a:off x="2396065" y="3703192"/>
              <a:ext cx="8554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	3- تعداد گامهای الگوریتم ژنتیک 100 گام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AE8544-FD81-47C1-B933-CAE2F3884722}"/>
                </a:ext>
              </a:extLst>
            </p:cNvPr>
            <p:cNvSpPr txBox="1"/>
            <p:nvPr/>
          </p:nvSpPr>
          <p:spPr>
            <a:xfrm rot="10800000">
              <a:off x="10000056" y="2949866"/>
              <a:ext cx="640087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6000" dirty="0">
                  <a:solidFill>
                    <a:srgbClr val="0070C0"/>
                  </a:solidFill>
                  <a:latin typeface="Calibri"/>
                  <a:cs typeface="B Zar" pitchFamily="2" charset="-78"/>
                </a:rPr>
                <a:t>}</a:t>
              </a:r>
              <a:endParaRPr kumimoji="0" lang="fa-IR" sz="6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B Zar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BCD319-6623-4F61-A0FD-4456D70D008C}"/>
              </a:ext>
            </a:extLst>
          </p:cNvPr>
          <p:cNvGrpSpPr/>
          <p:nvPr/>
        </p:nvGrpSpPr>
        <p:grpSpPr>
          <a:xfrm>
            <a:off x="3368727" y="3083782"/>
            <a:ext cx="7716130" cy="484405"/>
            <a:chOff x="3410672" y="3353789"/>
            <a:chExt cx="7716130" cy="4844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9345CE-AD62-456F-9B89-F1F3627B4E4F}"/>
                </a:ext>
              </a:extLst>
            </p:cNvPr>
            <p:cNvGrpSpPr/>
            <p:nvPr/>
          </p:nvGrpSpPr>
          <p:grpSpPr>
            <a:xfrm>
              <a:off x="3410672" y="3353789"/>
              <a:ext cx="4426411" cy="474298"/>
              <a:chOff x="785877" y="4103534"/>
              <a:chExt cx="4426411" cy="47429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9717BC5-CA3F-42AC-B0F3-1D5DFA969E8A}"/>
                  </a:ext>
                </a:extLst>
              </p:cNvPr>
              <p:cNvSpPr txBox="1"/>
              <p:nvPr/>
            </p:nvSpPr>
            <p:spPr>
              <a:xfrm>
                <a:off x="785877" y="4146945"/>
                <a:ext cx="42313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Time = 3*250*100 = 75’000</a:t>
                </a:r>
                <a:r>
                  <a:rPr lang="fa-IR" sz="1600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                   </a:t>
                </a:r>
                <a:r>
                  <a:rPr lang="en-US" sz="1600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= </a:t>
                </a:r>
                <a:r>
                  <a:rPr lang="en-US" sz="1600" b="1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52</a:t>
                </a:r>
                <a:r>
                  <a:rPr lang="en-US" sz="1600" dirty="0">
                    <a:solidFill>
                      <a:srgbClr val="00B050"/>
                    </a:solidFill>
                    <a:latin typeface="Calibri"/>
                    <a:cs typeface="B Zar" pitchFamily="2" charset="-78"/>
                  </a:rPr>
                  <a:t> </a:t>
                </a:r>
                <a:endParaRPr lang="fa-IR" sz="1600" dirty="0">
                  <a:solidFill>
                    <a:srgbClr val="00B050"/>
                  </a:solidFill>
                  <a:latin typeface="Calibri"/>
                  <a:cs typeface="B Zar" pitchFamily="2" charset="-78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305B79B-D660-4F46-9764-E19F86A67C74}"/>
                  </a:ext>
                </a:extLst>
              </p:cNvPr>
              <p:cNvSpPr txBox="1"/>
              <p:nvPr/>
            </p:nvSpPr>
            <p:spPr>
              <a:xfrm>
                <a:off x="4310237" y="4103534"/>
                <a:ext cx="9020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1600" b="1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شبانه روز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AB6C6F-C0F7-4B97-BD51-33B78F5E38E5}"/>
                  </a:ext>
                </a:extLst>
              </p:cNvPr>
              <p:cNvSpPr txBox="1"/>
              <p:nvPr/>
            </p:nvSpPr>
            <p:spPr>
              <a:xfrm>
                <a:off x="3252279" y="4106112"/>
                <a:ext cx="546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1600" dirty="0">
                    <a:solidFill>
                      <a:srgbClr val="C00000"/>
                    </a:solidFill>
                    <a:latin typeface="Calibri"/>
                    <a:cs typeface="B Zar" pitchFamily="2" charset="-78"/>
                  </a:rPr>
                  <a:t>دقیقه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154710-B9FE-4FE8-B5A9-651EF7F6F326}"/>
                </a:ext>
              </a:extLst>
            </p:cNvPr>
            <p:cNvSpPr/>
            <p:nvPr/>
          </p:nvSpPr>
          <p:spPr>
            <a:xfrm>
              <a:off x="9515463" y="3468862"/>
              <a:ext cx="1611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rgbClr val="C00000"/>
                  </a:solidFill>
                  <a:cs typeface="B Zar" pitchFamily="2" charset="-78"/>
                </a:rPr>
                <a:t> - برای یک زلزله</a:t>
              </a:r>
              <a:endParaRPr lang="en-US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E3C8CF9-3BC9-4E18-940A-99F68D86177C}"/>
                </a:ext>
              </a:extLst>
            </p:cNvPr>
            <p:cNvCxnSpPr/>
            <p:nvPr/>
          </p:nvCxnSpPr>
          <p:spPr>
            <a:xfrm flipH="1" flipV="1">
              <a:off x="8300865" y="3655567"/>
              <a:ext cx="1214598" cy="4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A961CD6-191F-464D-8FAF-6083512844F5}"/>
              </a:ext>
            </a:extLst>
          </p:cNvPr>
          <p:cNvGrpSpPr/>
          <p:nvPr/>
        </p:nvGrpSpPr>
        <p:grpSpPr>
          <a:xfrm>
            <a:off x="3357873" y="3481479"/>
            <a:ext cx="7514151" cy="531102"/>
            <a:chOff x="3399818" y="3751486"/>
            <a:chExt cx="7514151" cy="53110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AAFE63-A12E-4D9D-B22C-076192E21BF4}"/>
                </a:ext>
              </a:extLst>
            </p:cNvPr>
            <p:cNvSpPr txBox="1"/>
            <p:nvPr/>
          </p:nvSpPr>
          <p:spPr>
            <a:xfrm>
              <a:off x="3399818" y="3841594"/>
              <a:ext cx="42313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Time = 7*52 </a:t>
              </a:r>
              <a:r>
                <a:rPr lang="fa-IR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روز</a:t>
              </a:r>
              <a:r>
                <a:rPr lang="en-US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 = 364</a:t>
              </a:r>
              <a:r>
                <a:rPr lang="fa-IR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                   </a:t>
              </a:r>
              <a:r>
                <a:rPr lang="en-US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= </a:t>
              </a:r>
              <a:r>
                <a:rPr lang="en-US" sz="1600" b="1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1</a:t>
              </a:r>
              <a:r>
                <a:rPr lang="en-US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 </a:t>
              </a:r>
              <a:endParaRPr lang="fa-IR" sz="1600" dirty="0">
                <a:solidFill>
                  <a:srgbClr val="00B050"/>
                </a:solidFill>
                <a:latin typeface="Calibri"/>
                <a:cs typeface="B Zar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15D1186-EBC9-44A4-8E81-D29D966C01D1}"/>
                </a:ext>
              </a:extLst>
            </p:cNvPr>
            <p:cNvSpPr txBox="1"/>
            <p:nvPr/>
          </p:nvSpPr>
          <p:spPr>
            <a:xfrm>
              <a:off x="6363011" y="3823147"/>
              <a:ext cx="9020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b="1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سال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933E1B0-7964-4F32-AC13-BA34568CBA67}"/>
                </a:ext>
              </a:extLst>
            </p:cNvPr>
            <p:cNvSpPr txBox="1"/>
            <p:nvPr/>
          </p:nvSpPr>
          <p:spPr>
            <a:xfrm>
              <a:off x="5293803" y="3751486"/>
              <a:ext cx="546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dirty="0">
                  <a:solidFill>
                    <a:srgbClr val="C00000"/>
                  </a:solidFill>
                  <a:latin typeface="Calibri"/>
                  <a:cs typeface="B Zar" pitchFamily="2" charset="-78"/>
                </a:rPr>
                <a:t>روز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D02FD1F-633C-487D-A861-0074DBF70FD9}"/>
                </a:ext>
              </a:extLst>
            </p:cNvPr>
            <p:cNvSpPr/>
            <p:nvPr/>
          </p:nvSpPr>
          <p:spPr>
            <a:xfrm>
              <a:off x="9504609" y="3913256"/>
              <a:ext cx="14093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rgbClr val="C00000"/>
                  </a:solidFill>
                  <a:cs typeface="B Zar" pitchFamily="2" charset="-78"/>
                </a:rPr>
                <a:t> - برای 7 زلزله</a:t>
              </a:r>
              <a:endParaRPr lang="en-US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4B699FC-9CD9-405C-B538-00A103B6A55C}"/>
                </a:ext>
              </a:extLst>
            </p:cNvPr>
            <p:cNvCxnSpPr/>
            <p:nvPr/>
          </p:nvCxnSpPr>
          <p:spPr>
            <a:xfrm flipH="1" flipV="1">
              <a:off x="8290011" y="4099961"/>
              <a:ext cx="1214598" cy="4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FC64245-6A78-4C6F-9539-43BA08297A69}"/>
              </a:ext>
            </a:extLst>
          </p:cNvPr>
          <p:cNvSpPr txBox="1"/>
          <p:nvPr/>
        </p:nvSpPr>
        <p:spPr>
          <a:xfrm>
            <a:off x="6857634" y="2670628"/>
            <a:ext cx="4553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1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الف – بدون استفاده از شبکه عصبی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BBC3D3-EB34-4950-BE19-4965D95B6C8E}"/>
              </a:ext>
            </a:extLst>
          </p:cNvPr>
          <p:cNvSpPr txBox="1"/>
          <p:nvPr/>
        </p:nvSpPr>
        <p:spPr>
          <a:xfrm>
            <a:off x="6096000" y="4476597"/>
            <a:ext cx="5232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sz="1600" b="1" dirty="0">
                <a:solidFill>
                  <a:srgbClr val="00B050"/>
                </a:solidFill>
                <a:latin typeface="Calibri"/>
                <a:cs typeface="B Zar" pitchFamily="2" charset="-78"/>
              </a:rPr>
              <a:t>ب – با استفاده از شبکه عصبی (</a:t>
            </a:r>
            <a:r>
              <a:rPr lang="fa-IR" sz="1600" dirty="0">
                <a:solidFill>
                  <a:srgbClr val="00B050"/>
                </a:solidFill>
                <a:cs typeface="B Zar" pitchFamily="2" charset="-78"/>
              </a:rPr>
              <a:t>هر تحلیل حدود </a:t>
            </a:r>
            <a:r>
              <a:rPr lang="en-US" sz="1600" dirty="0">
                <a:solidFill>
                  <a:srgbClr val="00B050"/>
                </a:solidFill>
                <a:cs typeface="B Zar" pitchFamily="2" charset="-78"/>
              </a:rPr>
              <a:t>0.003</a:t>
            </a:r>
            <a:r>
              <a:rPr lang="fa-IR" sz="1600" dirty="0">
                <a:solidFill>
                  <a:srgbClr val="00B050"/>
                </a:solidFill>
                <a:cs typeface="B Zar" pitchFamily="2" charset="-78"/>
              </a:rPr>
              <a:t>  ثانیه</a:t>
            </a:r>
            <a:r>
              <a:rPr lang="fa-IR" sz="1600" b="1" dirty="0">
                <a:solidFill>
                  <a:srgbClr val="00B050"/>
                </a:solidFill>
                <a:latin typeface="Calibri"/>
                <a:cs typeface="B Zar" pitchFamily="2" charset="-78"/>
              </a:rPr>
              <a:t>)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5F585CF-8A23-4580-98AF-ECEE969BEC55}"/>
              </a:ext>
            </a:extLst>
          </p:cNvPr>
          <p:cNvGrpSpPr/>
          <p:nvPr/>
        </p:nvGrpSpPr>
        <p:grpSpPr>
          <a:xfrm>
            <a:off x="3221799" y="5025533"/>
            <a:ext cx="7726985" cy="481827"/>
            <a:chOff x="3399817" y="3356367"/>
            <a:chExt cx="7726985" cy="48182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231EEDD-5016-45ED-AA39-A9B5C8F35491}"/>
                </a:ext>
              </a:extLst>
            </p:cNvPr>
            <p:cNvGrpSpPr/>
            <p:nvPr/>
          </p:nvGrpSpPr>
          <p:grpSpPr>
            <a:xfrm>
              <a:off x="3399817" y="3356367"/>
              <a:ext cx="4231341" cy="471720"/>
              <a:chOff x="775022" y="4106112"/>
              <a:chExt cx="4231341" cy="471720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AECC500-5691-478E-9061-3ACC8AE063CE}"/>
                  </a:ext>
                </a:extLst>
              </p:cNvPr>
              <p:cNvSpPr txBox="1"/>
              <p:nvPr/>
            </p:nvSpPr>
            <p:spPr>
              <a:xfrm>
                <a:off x="775022" y="4146945"/>
                <a:ext cx="42313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600" dirty="0">
                    <a:solidFill>
                      <a:srgbClr val="00B050"/>
                    </a:solidFill>
                    <a:latin typeface="Calibri"/>
                    <a:cs typeface="B Zar" pitchFamily="2" charset="-78"/>
                  </a:rPr>
                  <a:t>Time = 0.003*250*100 = 75</a:t>
                </a:r>
                <a:endParaRPr lang="fa-IR" sz="1600" dirty="0">
                  <a:solidFill>
                    <a:srgbClr val="00B050"/>
                  </a:solidFill>
                  <a:latin typeface="Calibri"/>
                  <a:cs typeface="B Zar" pitchFamily="2" charset="-78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2F69D9-B389-40AD-B729-DFE02CBF6373}"/>
                  </a:ext>
                </a:extLst>
              </p:cNvPr>
              <p:cNvSpPr txBox="1"/>
              <p:nvPr/>
            </p:nvSpPr>
            <p:spPr>
              <a:xfrm>
                <a:off x="3252279" y="4106112"/>
                <a:ext cx="546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a-IR" sz="1600" dirty="0">
                    <a:solidFill>
                      <a:srgbClr val="00B050"/>
                    </a:solidFill>
                    <a:latin typeface="Calibri"/>
                    <a:cs typeface="B Zar" pitchFamily="2" charset="-78"/>
                  </a:rPr>
                  <a:t>ثانیه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A851A6F-F78E-4D4C-B45E-0CFA1DC94F82}"/>
                </a:ext>
              </a:extLst>
            </p:cNvPr>
            <p:cNvSpPr/>
            <p:nvPr/>
          </p:nvSpPr>
          <p:spPr>
            <a:xfrm>
              <a:off x="9515463" y="3468862"/>
              <a:ext cx="1611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rgbClr val="00B050"/>
                  </a:solidFill>
                  <a:cs typeface="B Zar" pitchFamily="2" charset="-78"/>
                </a:rPr>
                <a:t> - برای یک زلزله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7815803-B23A-458F-BBDD-6E12F4201A7E}"/>
                </a:ext>
              </a:extLst>
            </p:cNvPr>
            <p:cNvCxnSpPr/>
            <p:nvPr/>
          </p:nvCxnSpPr>
          <p:spPr>
            <a:xfrm flipH="1" flipV="1">
              <a:off x="8300865" y="3655567"/>
              <a:ext cx="1214598" cy="4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400C860-53E8-422B-9689-6F4400523B69}"/>
              </a:ext>
            </a:extLst>
          </p:cNvPr>
          <p:cNvGrpSpPr/>
          <p:nvPr/>
        </p:nvGrpSpPr>
        <p:grpSpPr>
          <a:xfrm>
            <a:off x="3221800" y="5420652"/>
            <a:ext cx="7514151" cy="531102"/>
            <a:chOff x="3399818" y="3751486"/>
            <a:chExt cx="7514151" cy="53110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4235A7D-C241-4B25-AD7A-51397A28EAA0}"/>
                </a:ext>
              </a:extLst>
            </p:cNvPr>
            <p:cNvSpPr txBox="1"/>
            <p:nvPr/>
          </p:nvSpPr>
          <p:spPr>
            <a:xfrm>
              <a:off x="3399818" y="3841594"/>
              <a:ext cx="42313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Time = 7*75 </a:t>
              </a:r>
              <a:r>
                <a:rPr lang="fa-IR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ثانیه</a:t>
              </a:r>
              <a:r>
                <a:rPr lang="en-US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 = 525</a:t>
              </a:r>
              <a:r>
                <a:rPr lang="fa-IR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                   </a:t>
              </a:r>
              <a:r>
                <a:rPr lang="en-US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= </a:t>
              </a:r>
              <a:r>
                <a:rPr lang="en-US" sz="1600" b="1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9</a:t>
              </a:r>
              <a:r>
                <a:rPr lang="en-US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 </a:t>
              </a:r>
              <a:endParaRPr lang="fa-IR" sz="1600" dirty="0">
                <a:solidFill>
                  <a:srgbClr val="00B050"/>
                </a:solidFill>
                <a:latin typeface="Calibri"/>
                <a:cs typeface="B Zar" pitchFamily="2" charset="-78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20C9562-8307-4F18-9EC3-8071909E7642}"/>
                </a:ext>
              </a:extLst>
            </p:cNvPr>
            <p:cNvSpPr txBox="1"/>
            <p:nvPr/>
          </p:nvSpPr>
          <p:spPr>
            <a:xfrm>
              <a:off x="6363011" y="3823147"/>
              <a:ext cx="9020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b="1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دقیقه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07F5BFA-EAFE-4E8A-9E29-261480FA7177}"/>
                </a:ext>
              </a:extLst>
            </p:cNvPr>
            <p:cNvSpPr txBox="1"/>
            <p:nvPr/>
          </p:nvSpPr>
          <p:spPr>
            <a:xfrm>
              <a:off x="5293803" y="3751486"/>
              <a:ext cx="546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600" dirty="0">
                  <a:solidFill>
                    <a:srgbClr val="00B050"/>
                  </a:solidFill>
                  <a:latin typeface="Calibri"/>
                  <a:cs typeface="B Zar" pitchFamily="2" charset="-78"/>
                </a:rPr>
                <a:t>ثانیه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642F095-5560-4C5C-932A-32746227181C}"/>
                </a:ext>
              </a:extLst>
            </p:cNvPr>
            <p:cNvSpPr/>
            <p:nvPr/>
          </p:nvSpPr>
          <p:spPr>
            <a:xfrm>
              <a:off x="9504609" y="3913256"/>
              <a:ext cx="14093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b="1" dirty="0">
                  <a:solidFill>
                    <a:srgbClr val="00B050"/>
                  </a:solidFill>
                  <a:cs typeface="B Zar" pitchFamily="2" charset="-78"/>
                </a:rPr>
                <a:t> - برای 7 زلزله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FD33362-ABC3-4E96-8FB9-57448F5C15C9}"/>
                </a:ext>
              </a:extLst>
            </p:cNvPr>
            <p:cNvCxnSpPr/>
            <p:nvPr/>
          </p:nvCxnSpPr>
          <p:spPr>
            <a:xfrm flipH="1" flipV="1">
              <a:off x="8290011" y="4099961"/>
              <a:ext cx="1214598" cy="48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8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040235" y="1141337"/>
            <a:ext cx="1081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تعيين بازه مناسب برای دامنه تغييرات پارامترهای 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TMD 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7FFAE3-B02D-4FBC-A0D3-061B0056B05D}"/>
              </a:ext>
            </a:extLst>
          </p:cNvPr>
          <p:cNvGrpSpPr/>
          <p:nvPr/>
        </p:nvGrpSpPr>
        <p:grpSpPr>
          <a:xfrm>
            <a:off x="117580" y="2095444"/>
            <a:ext cx="6492945" cy="4217124"/>
            <a:chOff x="117580" y="2095444"/>
            <a:chExt cx="6492945" cy="42171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B2D90-104A-4C2B-B636-5B43C8366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80" y="2095444"/>
              <a:ext cx="6492945" cy="4217124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50D8DFE-EDFA-43B6-BA0D-7B10BFD7104B}"/>
                </a:ext>
              </a:extLst>
            </p:cNvPr>
            <p:cNvSpPr/>
            <p:nvPr/>
          </p:nvSpPr>
          <p:spPr>
            <a:xfrm>
              <a:off x="3179428" y="2457974"/>
              <a:ext cx="1409350" cy="591577"/>
            </a:xfrm>
            <a:prstGeom prst="roundRect">
              <a:avLst/>
            </a:prstGeom>
            <a:no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5448C-9658-429E-B26F-830526756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8678" r="30921" b="72822"/>
          <a:stretch/>
        </p:blipFill>
        <p:spPr>
          <a:xfrm>
            <a:off x="6878973" y="2710649"/>
            <a:ext cx="4911438" cy="275158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21AC2D-AAB0-48FD-8F6A-A207A397F950}"/>
              </a:ext>
            </a:extLst>
          </p:cNvPr>
          <p:cNvSpPr/>
          <p:nvPr/>
        </p:nvSpPr>
        <p:spPr>
          <a:xfrm>
            <a:off x="6991396" y="2885036"/>
            <a:ext cx="4723514" cy="1837966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DB282B-E497-45F7-A6B7-FFE6428FA7B2}"/>
              </a:ext>
            </a:extLst>
          </p:cNvPr>
          <p:cNvCxnSpPr/>
          <p:nvPr/>
        </p:nvCxnSpPr>
        <p:spPr>
          <a:xfrm>
            <a:off x="4588778" y="2617365"/>
            <a:ext cx="2402618" cy="620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6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040235" y="1141337"/>
            <a:ext cx="1081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روش محاسبه خطی پارامترهای بهینه 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TMD </a:t>
            </a: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 در سازه 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SDOF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D780-79D7-4C47-BE50-9C1162D8E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3"/>
          <a:stretch/>
        </p:blipFill>
        <p:spPr>
          <a:xfrm>
            <a:off x="6449599" y="2354707"/>
            <a:ext cx="6456811" cy="400223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758E8F8-E454-470F-A036-6C072EC608DC}"/>
              </a:ext>
            </a:extLst>
          </p:cNvPr>
          <p:cNvGrpSpPr/>
          <p:nvPr/>
        </p:nvGrpSpPr>
        <p:grpSpPr>
          <a:xfrm>
            <a:off x="92280" y="2236557"/>
            <a:ext cx="7766291" cy="2883137"/>
            <a:chOff x="4261608" y="2401927"/>
            <a:chExt cx="7766291" cy="28831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2445DC-B1C3-49F9-8D9C-B2E313EE0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03"/>
            <a:stretch/>
          </p:blipFill>
          <p:spPr>
            <a:xfrm>
              <a:off x="4261608" y="2401927"/>
              <a:ext cx="7766291" cy="135634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7DD98C-17B4-49F3-AEA6-02EC958D6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2" t="49911" r="35639" b="2292"/>
            <a:stretch/>
          </p:blipFill>
          <p:spPr>
            <a:xfrm>
              <a:off x="4714612" y="3928722"/>
              <a:ext cx="2248251" cy="135634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57360E-03CE-4E2B-9208-274F9BA3D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94" t="49911" r="1956" b="2292"/>
            <a:stretch/>
          </p:blipFill>
          <p:spPr>
            <a:xfrm>
              <a:off x="6882339" y="3928722"/>
              <a:ext cx="889233" cy="13563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72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040235" y="1141337"/>
            <a:ext cx="1081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روش محاسبه خطی پارامترهای بهینه 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TMD </a:t>
            </a: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 - صادق فهیم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D780-79D7-4C47-BE50-9C1162D8E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53"/>
          <a:stretch/>
        </p:blipFill>
        <p:spPr>
          <a:xfrm>
            <a:off x="153812" y="2688318"/>
            <a:ext cx="5272107" cy="3267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2D7992-C640-46EA-9C91-2F57A9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72" y="2457974"/>
            <a:ext cx="7190291" cy="339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8263155" y="1141337"/>
            <a:ext cx="359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پارامترهای بهینه 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TMD </a:t>
            </a: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 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بروش </a:t>
            </a:r>
            <a:r>
              <a:rPr lang="en-US" sz="3200" b="1" dirty="0" err="1">
                <a:solidFill>
                  <a:srgbClr val="C00000"/>
                </a:solidFill>
                <a:cs typeface="B Zar" pitchFamily="2" charset="-78"/>
              </a:rPr>
              <a:t>Sadek</a:t>
            </a:r>
            <a:r>
              <a:rPr lang="en-US" sz="3200" b="1" dirty="0">
                <a:solidFill>
                  <a:srgbClr val="C00000"/>
                </a:solidFill>
                <a:cs typeface="B Zar" pitchFamily="2" charset="-78"/>
              </a:rPr>
              <a:t>-Fahim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C9ED4-48AC-41EF-B04A-CA8DC7E42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64"/>
          <a:stretch/>
        </p:blipFill>
        <p:spPr>
          <a:xfrm>
            <a:off x="214404" y="1631300"/>
            <a:ext cx="8139615" cy="44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701444" y="1131111"/>
            <a:ext cx="615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تشکیل ماتریس های ورودی و هدف 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6FBB3-9B5E-4E17-A2E3-4B36EB82068E}"/>
              </a:ext>
            </a:extLst>
          </p:cNvPr>
          <p:cNvSpPr/>
          <p:nvPr/>
        </p:nvSpPr>
        <p:spPr>
          <a:xfrm>
            <a:off x="333037" y="2162154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 تعداد جرمهای انتخابی     </a:t>
            </a: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en-US" sz="1400" dirty="0">
                <a:cs typeface="B Zar" panose="00000400000000000000" pitchFamily="2" charset="-78"/>
              </a:rPr>
              <a:t>m =7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7290A-EFF8-4022-B600-108614899045}"/>
              </a:ext>
            </a:extLst>
          </p:cNvPr>
          <p:cNvSpPr/>
          <p:nvPr/>
        </p:nvSpPr>
        <p:spPr>
          <a:xfrm>
            <a:off x="333036" y="2605850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 تعداد سختی های انتخابی </a:t>
            </a:r>
            <a:r>
              <a:rPr lang="en-US" dirty="0" err="1">
                <a:cs typeface="B Zar" panose="00000400000000000000" pitchFamily="2" charset="-78"/>
              </a:rPr>
              <a:t>N</a:t>
            </a:r>
            <a:r>
              <a:rPr lang="en-US" sz="1400" dirty="0" err="1">
                <a:cs typeface="B Zar" panose="00000400000000000000" pitchFamily="2" charset="-78"/>
              </a:rPr>
              <a:t>k</a:t>
            </a:r>
            <a:r>
              <a:rPr lang="en-US" sz="1400" dirty="0">
                <a:cs typeface="B Zar" panose="00000400000000000000" pitchFamily="2" charset="-78"/>
              </a:rPr>
              <a:t> =9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6E4B9-283F-4F8C-AD78-4F91714543B4}"/>
              </a:ext>
            </a:extLst>
          </p:cNvPr>
          <p:cNvSpPr/>
          <p:nvPr/>
        </p:nvSpPr>
        <p:spPr>
          <a:xfrm>
            <a:off x="297770" y="3049546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 تعداد میرایی های انتخابی </a:t>
            </a: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en-US" sz="1400" dirty="0">
                <a:cs typeface="B Zar" panose="00000400000000000000" pitchFamily="2" charset="-78"/>
              </a:rPr>
              <a:t>c =10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7A684-6687-4FD6-9DA8-643B530A3690}"/>
              </a:ext>
            </a:extLst>
          </p:cNvPr>
          <p:cNvSpPr txBox="1"/>
          <p:nvPr/>
        </p:nvSpPr>
        <p:spPr>
          <a:xfrm rot="10800000">
            <a:off x="2772703" y="1959519"/>
            <a:ext cx="742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B Zar" pitchFamily="2" charset="-78"/>
              </a:rPr>
              <a:t>}</a:t>
            </a:r>
            <a:endParaRPr kumimoji="0" lang="fa-IR" sz="6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cs typeface="B Zar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468AC7-9684-4C9B-B026-69506042BAA7}"/>
              </a:ext>
            </a:extLst>
          </p:cNvPr>
          <p:cNvSpPr/>
          <p:nvPr/>
        </p:nvSpPr>
        <p:spPr>
          <a:xfrm>
            <a:off x="3035690" y="2531486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B Zar" panose="00000400000000000000" pitchFamily="2" charset="-78"/>
              </a:rPr>
              <a:t> </a:t>
            </a:r>
            <a:r>
              <a:rPr lang="fa-IR" dirty="0">
                <a:cs typeface="B Zar" panose="00000400000000000000" pitchFamily="2" charset="-78"/>
              </a:rPr>
              <a:t>  تعداد کل میراگرها  </a:t>
            </a: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fa-IR" dirty="0">
                <a:cs typeface="B Zar" panose="00000400000000000000" pitchFamily="2" charset="-78"/>
              </a:rPr>
              <a:t>=</a:t>
            </a: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en-US" sz="1400" dirty="0">
                <a:cs typeface="B Zar" panose="00000400000000000000" pitchFamily="2" charset="-78"/>
              </a:rPr>
              <a:t>m </a:t>
            </a:r>
            <a:r>
              <a:rPr lang="fa-IR" sz="1400" dirty="0">
                <a:cs typeface="B Zar" panose="00000400000000000000" pitchFamily="2" charset="-78"/>
              </a:rPr>
              <a:t>*</a:t>
            </a:r>
            <a:r>
              <a:rPr lang="en-US" sz="1400" dirty="0">
                <a:cs typeface="B Zar" panose="00000400000000000000" pitchFamily="2" charset="-78"/>
              </a:rPr>
              <a:t> </a:t>
            </a:r>
            <a:r>
              <a:rPr lang="en-US" dirty="0" err="1">
                <a:cs typeface="B Zar" panose="00000400000000000000" pitchFamily="2" charset="-78"/>
              </a:rPr>
              <a:t>N</a:t>
            </a:r>
            <a:r>
              <a:rPr lang="en-US" sz="1100" dirty="0" err="1">
                <a:cs typeface="B Zar" panose="00000400000000000000" pitchFamily="2" charset="-78"/>
              </a:rPr>
              <a:t>k</a:t>
            </a:r>
            <a:r>
              <a:rPr lang="en-US" sz="1100" dirty="0">
                <a:cs typeface="B Zar" panose="00000400000000000000" pitchFamily="2" charset="-78"/>
              </a:rPr>
              <a:t> </a:t>
            </a:r>
            <a:r>
              <a:rPr lang="fa-IR" sz="1100" dirty="0">
                <a:cs typeface="B Zar" panose="00000400000000000000" pitchFamily="2" charset="-78"/>
              </a:rPr>
              <a:t>*</a:t>
            </a:r>
            <a:r>
              <a:rPr lang="en-US" sz="1400" dirty="0">
                <a:cs typeface="B Zar" panose="00000400000000000000" pitchFamily="2" charset="-78"/>
              </a:rPr>
              <a:t> </a:t>
            </a:r>
            <a:r>
              <a:rPr lang="en-US" dirty="0">
                <a:cs typeface="B Zar" panose="00000400000000000000" pitchFamily="2" charset="-78"/>
              </a:rPr>
              <a:t>N</a:t>
            </a:r>
            <a:r>
              <a:rPr lang="en-US" sz="1100" dirty="0">
                <a:cs typeface="B Zar" panose="00000400000000000000" pitchFamily="2" charset="-78"/>
              </a:rPr>
              <a:t>c</a:t>
            </a:r>
            <a:r>
              <a:rPr lang="en-US" sz="1400" dirty="0">
                <a:cs typeface="B Zar" panose="00000400000000000000" pitchFamily="2" charset="-78"/>
              </a:rPr>
              <a:t> =630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9FE5F7-054E-4B7A-8CBA-26B612AA027F}"/>
              </a:ext>
            </a:extLst>
          </p:cNvPr>
          <p:cNvGrpSpPr/>
          <p:nvPr/>
        </p:nvGrpSpPr>
        <p:grpSpPr>
          <a:xfrm>
            <a:off x="543395" y="3666311"/>
            <a:ext cx="4083170" cy="1338808"/>
            <a:chOff x="543395" y="3666311"/>
            <a:chExt cx="4083170" cy="13388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4597D6-035F-4E3E-AD63-289280C05F27}"/>
                </a:ext>
              </a:extLst>
            </p:cNvPr>
            <p:cNvSpPr/>
            <p:nvPr/>
          </p:nvSpPr>
          <p:spPr>
            <a:xfrm>
              <a:off x="543395" y="415873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B Zar" panose="00000400000000000000" pitchFamily="2" charset="-78"/>
                </a:rPr>
                <a:t>P=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31BDC-961D-4414-AEA3-7494F6032121}"/>
                </a:ext>
              </a:extLst>
            </p:cNvPr>
            <p:cNvSpPr/>
            <p:nvPr/>
          </p:nvSpPr>
          <p:spPr>
            <a:xfrm>
              <a:off x="785917" y="3666311"/>
              <a:ext cx="101555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dirty="0">
                  <a:cs typeface="B Zar" panose="00000400000000000000" pitchFamily="2" charset="-78"/>
                </a:rPr>
                <a:t>[</a:t>
              </a:r>
              <a:endParaRPr lang="en-US" sz="8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E6387D-853E-4036-9089-5C2A9A048ED2}"/>
                </a:ext>
              </a:extLst>
            </p:cNvPr>
            <p:cNvSpPr/>
            <p:nvPr/>
          </p:nvSpPr>
          <p:spPr>
            <a:xfrm>
              <a:off x="1154866" y="3936938"/>
              <a:ext cx="30893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B Zar" panose="00000400000000000000" pitchFamily="2" charset="-78"/>
                </a:rPr>
                <a:t>M</a:t>
              </a:r>
              <a:r>
                <a:rPr lang="en-US" sz="1600" dirty="0">
                  <a:cs typeface="B Zar" panose="00000400000000000000" pitchFamily="2" charset="-78"/>
                </a:rPr>
                <a:t>1</a:t>
              </a:r>
              <a:r>
                <a:rPr lang="en-US" dirty="0">
                  <a:cs typeface="B Zar" panose="00000400000000000000" pitchFamily="2" charset="-78"/>
                </a:rPr>
                <a:t>      M</a:t>
              </a:r>
              <a:r>
                <a:rPr lang="en-US" sz="1600" dirty="0">
                  <a:cs typeface="B Zar" panose="00000400000000000000" pitchFamily="2" charset="-78"/>
                </a:rPr>
                <a:t>2       </a:t>
              </a:r>
              <a:r>
                <a:rPr lang="en-US" dirty="0">
                  <a:cs typeface="B Zar" panose="00000400000000000000" pitchFamily="2" charset="-78"/>
                </a:rPr>
                <a:t> M</a:t>
              </a:r>
              <a:r>
                <a:rPr lang="en-US" sz="1600" dirty="0">
                  <a:cs typeface="B Zar" panose="00000400000000000000" pitchFamily="2" charset="-78"/>
                </a:rPr>
                <a:t>3        </a:t>
              </a:r>
              <a:r>
                <a:rPr lang="en-US" dirty="0">
                  <a:cs typeface="B Zar" panose="00000400000000000000" pitchFamily="2" charset="-78"/>
                </a:rPr>
                <a:t>…     M</a:t>
              </a:r>
              <a:r>
                <a:rPr lang="en-US" sz="1600" dirty="0">
                  <a:cs typeface="B Zar" panose="00000400000000000000" pitchFamily="2" charset="-78"/>
                </a:rPr>
                <a:t>630</a:t>
              </a:r>
            </a:p>
            <a:p>
              <a:r>
                <a:rPr lang="en-US" dirty="0">
                  <a:cs typeface="B Zar" panose="00000400000000000000" pitchFamily="2" charset="-78"/>
                </a:rPr>
                <a:t>K</a:t>
              </a:r>
              <a:r>
                <a:rPr lang="en-US" sz="1600" dirty="0">
                  <a:cs typeface="B Zar" panose="00000400000000000000" pitchFamily="2" charset="-78"/>
                </a:rPr>
                <a:t>1</a:t>
              </a:r>
              <a:r>
                <a:rPr lang="en-US" dirty="0">
                  <a:cs typeface="B Zar" panose="00000400000000000000" pitchFamily="2" charset="-78"/>
                </a:rPr>
                <a:t>        K</a:t>
              </a:r>
              <a:r>
                <a:rPr lang="en-US" sz="1600" dirty="0">
                  <a:cs typeface="B Zar" panose="00000400000000000000" pitchFamily="2" charset="-78"/>
                </a:rPr>
                <a:t>2</a:t>
              </a:r>
              <a:r>
                <a:rPr lang="en-US" dirty="0">
                  <a:cs typeface="B Zar" panose="00000400000000000000" pitchFamily="2" charset="-78"/>
                </a:rPr>
                <a:t>        K</a:t>
              </a:r>
              <a:r>
                <a:rPr lang="en-US" sz="1600" dirty="0">
                  <a:cs typeface="B Zar" panose="00000400000000000000" pitchFamily="2" charset="-78"/>
                </a:rPr>
                <a:t>3</a:t>
              </a:r>
              <a:r>
                <a:rPr lang="en-US" dirty="0">
                  <a:cs typeface="B Zar" panose="00000400000000000000" pitchFamily="2" charset="-78"/>
                </a:rPr>
                <a:t>         …     K</a:t>
              </a:r>
              <a:r>
                <a:rPr lang="en-US" sz="1600" dirty="0">
                  <a:cs typeface="B Zar" panose="00000400000000000000" pitchFamily="2" charset="-78"/>
                </a:rPr>
                <a:t>630</a:t>
              </a:r>
              <a:endParaRPr lang="en-US" dirty="0"/>
            </a:p>
            <a:p>
              <a:r>
                <a:rPr lang="en-US" dirty="0">
                  <a:cs typeface="B Zar" panose="00000400000000000000" pitchFamily="2" charset="-78"/>
                </a:rPr>
                <a:t>C</a:t>
              </a:r>
              <a:r>
                <a:rPr lang="en-US" sz="1600" dirty="0">
                  <a:cs typeface="B Zar" panose="00000400000000000000" pitchFamily="2" charset="-78"/>
                </a:rPr>
                <a:t>1</a:t>
              </a:r>
              <a:r>
                <a:rPr lang="en-US" dirty="0">
                  <a:cs typeface="B Zar" panose="00000400000000000000" pitchFamily="2" charset="-78"/>
                </a:rPr>
                <a:t>       C</a:t>
              </a:r>
              <a:r>
                <a:rPr lang="en-US" sz="1600" dirty="0">
                  <a:cs typeface="B Zar" panose="00000400000000000000" pitchFamily="2" charset="-78"/>
                </a:rPr>
                <a:t>2</a:t>
              </a:r>
              <a:r>
                <a:rPr lang="en-US" dirty="0">
                  <a:cs typeface="B Zar" panose="00000400000000000000" pitchFamily="2" charset="-78"/>
                </a:rPr>
                <a:t>         C</a:t>
              </a:r>
              <a:r>
                <a:rPr lang="en-US" sz="1600" dirty="0">
                  <a:cs typeface="B Zar" panose="00000400000000000000" pitchFamily="2" charset="-78"/>
                </a:rPr>
                <a:t>3</a:t>
              </a:r>
              <a:r>
                <a:rPr lang="en-US" dirty="0">
                  <a:cs typeface="B Zar" panose="00000400000000000000" pitchFamily="2" charset="-78"/>
                </a:rPr>
                <a:t>         …     C</a:t>
              </a:r>
              <a:r>
                <a:rPr lang="en-US" sz="1600" dirty="0">
                  <a:cs typeface="B Zar" panose="00000400000000000000" pitchFamily="2" charset="-78"/>
                </a:rPr>
                <a:t>630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47DD8E-CFA0-4C1D-AB31-46312D32685F}"/>
                </a:ext>
              </a:extLst>
            </p:cNvPr>
            <p:cNvSpPr/>
            <p:nvPr/>
          </p:nvSpPr>
          <p:spPr>
            <a:xfrm>
              <a:off x="4061366" y="3681680"/>
              <a:ext cx="5651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dirty="0">
                  <a:cs typeface="B Zar" panose="00000400000000000000" pitchFamily="2" charset="-78"/>
                </a:rPr>
                <a:t>]</a:t>
              </a:r>
              <a:endParaRPr lang="en-US" sz="8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81EA47-41B7-4BAB-8A14-E868A3846601}"/>
              </a:ext>
            </a:extLst>
          </p:cNvPr>
          <p:cNvGrpSpPr/>
          <p:nvPr/>
        </p:nvGrpSpPr>
        <p:grpSpPr>
          <a:xfrm>
            <a:off x="543395" y="5107680"/>
            <a:ext cx="4016059" cy="837191"/>
            <a:chOff x="543395" y="3895754"/>
            <a:chExt cx="4016059" cy="8371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F81B2D-4485-461B-B6BC-450929EAB58F}"/>
                </a:ext>
              </a:extLst>
            </p:cNvPr>
            <p:cNvSpPr/>
            <p:nvPr/>
          </p:nvSpPr>
          <p:spPr>
            <a:xfrm>
              <a:off x="543395" y="415873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B Zar" panose="00000400000000000000" pitchFamily="2" charset="-78"/>
                </a:rPr>
                <a:t>T=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130DDD-E18D-45A9-B3A8-2694584C493E}"/>
                </a:ext>
              </a:extLst>
            </p:cNvPr>
            <p:cNvSpPr/>
            <p:nvPr/>
          </p:nvSpPr>
          <p:spPr>
            <a:xfrm>
              <a:off x="785917" y="3901948"/>
              <a:ext cx="10155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>
                  <a:cs typeface="B Zar" panose="00000400000000000000" pitchFamily="2" charset="-78"/>
                </a:rPr>
                <a:t>[</a:t>
              </a:r>
              <a:endParaRPr lang="en-US" sz="80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69A925-FDD4-4727-8C38-76121C97FD1A}"/>
                </a:ext>
              </a:extLst>
            </p:cNvPr>
            <p:cNvSpPr/>
            <p:nvPr/>
          </p:nvSpPr>
          <p:spPr>
            <a:xfrm>
              <a:off x="1065033" y="4171034"/>
              <a:ext cx="3171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B Zar" panose="00000400000000000000" pitchFamily="2" charset="-78"/>
                </a:rPr>
                <a:t>Dr</a:t>
              </a:r>
              <a:r>
                <a:rPr lang="en-US" sz="1400" dirty="0">
                  <a:cs typeface="B Zar" panose="00000400000000000000" pitchFamily="2" charset="-78"/>
                </a:rPr>
                <a:t>1</a:t>
              </a:r>
              <a:r>
                <a:rPr lang="en-US" dirty="0">
                  <a:cs typeface="B Zar" panose="00000400000000000000" pitchFamily="2" charset="-78"/>
                </a:rPr>
                <a:t>        Dr</a:t>
              </a:r>
              <a:r>
                <a:rPr lang="en-US" sz="1400" dirty="0">
                  <a:cs typeface="B Zar" panose="00000400000000000000" pitchFamily="2" charset="-78"/>
                </a:rPr>
                <a:t>2</a:t>
              </a:r>
              <a:r>
                <a:rPr lang="en-US" sz="1600" dirty="0">
                  <a:cs typeface="B Zar" panose="00000400000000000000" pitchFamily="2" charset="-78"/>
                </a:rPr>
                <a:t>         Dr</a:t>
              </a:r>
              <a:r>
                <a:rPr lang="en-US" sz="1200" dirty="0">
                  <a:cs typeface="B Zar" panose="00000400000000000000" pitchFamily="2" charset="-78"/>
                </a:rPr>
                <a:t>3</a:t>
              </a:r>
              <a:r>
                <a:rPr lang="en-US" sz="1600" dirty="0">
                  <a:cs typeface="B Zar" panose="00000400000000000000" pitchFamily="2" charset="-78"/>
                </a:rPr>
                <a:t>        </a:t>
              </a:r>
              <a:r>
                <a:rPr lang="en-US" dirty="0">
                  <a:cs typeface="B Zar" panose="00000400000000000000" pitchFamily="2" charset="-78"/>
                </a:rPr>
                <a:t>…    Dr</a:t>
              </a:r>
              <a:r>
                <a:rPr lang="en-US" sz="1400" dirty="0">
                  <a:cs typeface="B Zar" panose="00000400000000000000" pitchFamily="2" charset="-78"/>
                </a:rPr>
                <a:t>630</a:t>
              </a:r>
              <a:endParaRPr lang="en-US" sz="1600" dirty="0">
                <a:cs typeface="B Zar" panose="00000400000000000000" pitchFamily="2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25B94A-F336-42F4-AE20-C066A323CBB2}"/>
                </a:ext>
              </a:extLst>
            </p:cNvPr>
            <p:cNvSpPr/>
            <p:nvPr/>
          </p:nvSpPr>
          <p:spPr>
            <a:xfrm>
              <a:off x="3994255" y="3895754"/>
              <a:ext cx="5651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>
                  <a:cs typeface="B Zar" panose="00000400000000000000" pitchFamily="2" charset="-78"/>
                </a:rPr>
                <a:t>]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6082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094783" y="1074309"/>
            <a:ext cx="4809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cs typeface="B Zar" pitchFamily="2" charset="-78"/>
              </a:rPr>
              <a:t>تست شبکه عصبی برای هر زلزله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4A55F-9302-4A86-B746-29D6694B2B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5" y="2472380"/>
            <a:ext cx="8344251" cy="40297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4F7983-2F31-4BA3-9FDF-039712EBC7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9" y="1198245"/>
            <a:ext cx="6545342" cy="14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1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972961" y="1074309"/>
            <a:ext cx="593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براساس دو فلسفه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C32CD0-346A-48B6-BBB8-2EAF42430083}"/>
              </a:ext>
            </a:extLst>
          </p:cNvPr>
          <p:cNvSpPr/>
          <p:nvPr/>
        </p:nvSpPr>
        <p:spPr>
          <a:xfrm>
            <a:off x="3103926" y="2635565"/>
            <a:ext cx="8429321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فلسفه 1- </a:t>
            </a:r>
            <a:r>
              <a:rPr lang="fa-IR" dirty="0">
                <a:cs typeface="B Zar" panose="00000400000000000000" pitchFamily="2" charset="-78"/>
              </a:rPr>
              <a:t>طراحی </a:t>
            </a:r>
            <a:r>
              <a:rPr lang="en-US" dirty="0">
                <a:cs typeface="B Zar" panose="00000400000000000000" pitchFamily="2" charset="-78"/>
              </a:rPr>
              <a:t>TMD</a:t>
            </a:r>
            <a:r>
              <a:rPr lang="fa-IR" dirty="0">
                <a:cs typeface="B Zar" panose="00000400000000000000" pitchFamily="2" charset="-78"/>
              </a:rPr>
              <a:t> برای حداقل کردن پاسخ زلزله ای که بیشترین اثر را در سازه کنترل نشده دارد.</a:t>
            </a:r>
          </a:p>
          <a:p>
            <a:pPr algn="r" rtl="1">
              <a:lnSpc>
                <a:spcPct val="150000"/>
              </a:lnSpc>
            </a:pPr>
            <a:endParaRPr lang="fa-IR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فلسفه 2- </a:t>
            </a:r>
            <a:r>
              <a:rPr lang="fa-IR" dirty="0">
                <a:cs typeface="B Zar" panose="00000400000000000000" pitchFamily="2" charset="-78"/>
              </a:rPr>
              <a:t>طراحی </a:t>
            </a:r>
            <a:r>
              <a:rPr lang="en-US" dirty="0">
                <a:cs typeface="B Zar" panose="00000400000000000000" pitchFamily="2" charset="-78"/>
              </a:rPr>
              <a:t>TMD</a:t>
            </a:r>
            <a:r>
              <a:rPr lang="fa-IR" dirty="0">
                <a:cs typeface="B Zar" panose="00000400000000000000" pitchFamily="2" charset="-78"/>
              </a:rPr>
              <a:t> برای حداقل کردن متوسط پاسخ حاصل از 7 زلزله </a:t>
            </a:r>
          </a:p>
        </p:txBody>
      </p:sp>
    </p:spTree>
    <p:extLst>
      <p:ext uri="{BB962C8B-B14F-4D97-AF65-F5344CB8AC3E}">
        <p14:creationId xmlns:p14="http://schemas.microsoft.com/office/powerpoint/2010/main" val="200778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321790"/>
              <a:chOff x="0" y="5617437"/>
              <a:chExt cx="12192000" cy="1321790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  <a:p>
                <a:pPr algn="r" rtl="1"/>
                <a:endParaRPr lang="fa-IR" sz="2400" i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 Light" panose="020F0302020204030204"/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801476" y="1141337"/>
            <a:ext cx="1005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اول : مدلسازی سازه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A16E2-2D1E-4962-B361-006061EE2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95" y="3022322"/>
            <a:ext cx="3069221" cy="2851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047F5-290D-49A0-B6C7-14B9C9259C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 b="13200"/>
          <a:stretch/>
        </p:blipFill>
        <p:spPr>
          <a:xfrm>
            <a:off x="216079" y="1518122"/>
            <a:ext cx="4111372" cy="47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570290" y="1074309"/>
            <a:ext cx="6334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انتخاب قویترین زلزله گروه براساس حداکثر پاسخ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Drift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در سازه کنترل نشده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F3B825-0342-4611-96D8-6FF8FDC4ADC9}"/>
              </a:ext>
            </a:extLst>
          </p:cNvPr>
          <p:cNvGrpSpPr/>
          <p:nvPr/>
        </p:nvGrpSpPr>
        <p:grpSpPr>
          <a:xfrm>
            <a:off x="287255" y="1143098"/>
            <a:ext cx="5728114" cy="5290223"/>
            <a:chOff x="287255" y="1143098"/>
            <a:chExt cx="5728114" cy="52902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F82CBE-890F-436D-AD6E-D7B109766686}"/>
                </a:ext>
              </a:extLst>
            </p:cNvPr>
            <p:cNvGrpSpPr/>
            <p:nvPr/>
          </p:nvGrpSpPr>
          <p:grpSpPr>
            <a:xfrm>
              <a:off x="287255" y="1143098"/>
              <a:ext cx="5728114" cy="5290223"/>
              <a:chOff x="209953" y="1155086"/>
              <a:chExt cx="5728114" cy="529022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4AE112F-E2C3-4A8F-8921-2DDEF7852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953" y="1155086"/>
                <a:ext cx="4143933" cy="526624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B36E60-8090-4E41-8ECD-C3BA336D02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346"/>
              <a:stretch/>
            </p:blipFill>
            <p:spPr>
              <a:xfrm>
                <a:off x="3556817" y="5738449"/>
                <a:ext cx="2381250" cy="706860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BD8501-3AE2-4A09-9328-745A95236678}"/>
                </a:ext>
              </a:extLst>
            </p:cNvPr>
            <p:cNvSpPr txBox="1"/>
            <p:nvPr/>
          </p:nvSpPr>
          <p:spPr>
            <a:xfrm>
              <a:off x="3615655" y="3640822"/>
              <a:ext cx="369116" cy="7969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235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894611" y="824915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LA21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1CFFA-017A-4BB4-B72C-E3F054DBA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6" y="1426583"/>
            <a:ext cx="6941259" cy="4793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4C70A-5D4D-46BE-BAE1-EFE962B931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8" t="8892" r="53114" b="12479"/>
          <a:stretch/>
        </p:blipFill>
        <p:spPr>
          <a:xfrm>
            <a:off x="7524926" y="1512275"/>
            <a:ext cx="4261608" cy="47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226343" y="827869"/>
            <a:ext cx="70978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LA22</a:t>
            </a:r>
            <a:r>
              <a:rPr lang="fa-IR" sz="28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 -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قویترین زلزله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D327C-92E9-4129-B78F-1DAB531D0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9" y="1735323"/>
            <a:ext cx="7097852" cy="4602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3F526-C685-47EB-A0D9-92C6FB343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" t="9344" r="42516" b="10749"/>
          <a:stretch/>
        </p:blipFill>
        <p:spPr>
          <a:xfrm>
            <a:off x="7650759" y="1466354"/>
            <a:ext cx="4205915" cy="48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0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771572" y="894659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LA25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6437A-A2F6-40DE-B604-52F6ED22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" y="1716096"/>
            <a:ext cx="7246058" cy="466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618C8-30A5-4A28-9287-EDB198F86C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" t="4626" r="42515" b="10198"/>
          <a:stretch/>
        </p:blipFill>
        <p:spPr>
          <a:xfrm>
            <a:off x="7890969" y="1518122"/>
            <a:ext cx="3894377" cy="51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6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771572" y="946267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LA28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329E7-49D3-424B-BE68-D4ADAB542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2" y="1819312"/>
            <a:ext cx="6913764" cy="448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36241-B811-41A5-9AF0-E24F721EA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" t="10606" r="45659" b="13142"/>
          <a:stretch/>
        </p:blipFill>
        <p:spPr>
          <a:xfrm>
            <a:off x="7687112" y="1737412"/>
            <a:ext cx="3520580" cy="46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771571" y="1074309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LA31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2CA6F-22DE-4F63-A989-401FD29CD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1" y="1780340"/>
            <a:ext cx="7027943" cy="454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EAC3C-DC2C-42E6-B478-19D685EBA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4" t="10527" r="44304" b="15172"/>
          <a:stretch/>
        </p:blipFill>
        <p:spPr>
          <a:xfrm>
            <a:off x="7502554" y="1914833"/>
            <a:ext cx="3830973" cy="45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1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889016" y="898140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LA33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68121-A7A7-42B6-92FC-4492107BB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2" y="1706063"/>
            <a:ext cx="7146784" cy="4638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F7614-6561-401E-B157-88526199A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" t="8403" r="45563" b="9843"/>
          <a:stretch/>
        </p:blipFill>
        <p:spPr>
          <a:xfrm>
            <a:off x="7550091" y="1706063"/>
            <a:ext cx="3917659" cy="49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923423" y="931696"/>
            <a:ext cx="413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LA34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6CCEF-852C-4605-8127-A9CE19405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4" y="1475469"/>
            <a:ext cx="7302185" cy="4718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BEE9E-2BC0-42D6-8CE0-D03AC73BAC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9" t="9039" r="44940" b="9372"/>
          <a:stretch/>
        </p:blipFill>
        <p:spPr>
          <a:xfrm>
            <a:off x="7643552" y="1795937"/>
            <a:ext cx="3889696" cy="49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6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972961" y="1074309"/>
            <a:ext cx="59317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پروفیل حداکثر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Drift</a:t>
            </a: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طبقات در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سازه مجهز به میراگر بهینه شده برای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زلزله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LA22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4AB7E-9BC7-4142-85C9-CCF3DB25B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0" y="1382781"/>
            <a:ext cx="4588778" cy="50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3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771571" y="1074309"/>
            <a:ext cx="4133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TMD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برای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میانگین پاسخ 7 زلزله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529D2-2C10-4095-B2E1-43AD8B0D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9" y="1331678"/>
            <a:ext cx="7717871" cy="50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801476" y="1141337"/>
            <a:ext cx="1005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2 : مدلسازی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TMD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D272AE-FA3F-4235-94B1-22FA5DE5FFD8}"/>
              </a:ext>
            </a:extLst>
          </p:cNvPr>
          <p:cNvGrpSpPr/>
          <p:nvPr/>
        </p:nvGrpSpPr>
        <p:grpSpPr>
          <a:xfrm>
            <a:off x="543330" y="1714619"/>
            <a:ext cx="3371835" cy="4549338"/>
            <a:chOff x="3428043" y="1317276"/>
            <a:chExt cx="3178946" cy="41416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BB042-AA93-492F-82CA-DC9D71FA5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892"/>
            <a:stretch/>
          </p:blipFill>
          <p:spPr>
            <a:xfrm>
              <a:off x="3428043" y="1317276"/>
              <a:ext cx="3178946" cy="41416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74A2A8-8AAE-47C8-8DF3-952CFC982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8060"/>
            <a:stretch/>
          </p:blipFill>
          <p:spPr>
            <a:xfrm>
              <a:off x="4206656" y="1402834"/>
              <a:ext cx="1971078" cy="375734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78A34-2284-4EEC-8DE0-0D681527FB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7" y="2790723"/>
            <a:ext cx="5968730" cy="292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5972961" y="1074309"/>
            <a:ext cx="59317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پروفیل حداکثر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Drift</a:t>
            </a: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طبقات در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سازه مجهز به میراگر بهینه شده براساس</a:t>
            </a:r>
          </a:p>
          <a:p>
            <a:pPr lvl="0" algn="ct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پاسخ 7 زلزله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BE9D9-AC39-4A31-9CB1-692190C54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4"/>
          <a:stretch/>
        </p:blipFill>
        <p:spPr>
          <a:xfrm>
            <a:off x="189238" y="1230016"/>
            <a:ext cx="4993048" cy="50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9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4420998" y="1074309"/>
            <a:ext cx="748374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200000"/>
              </a:lnSpc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پروفیل مقایسه ای میانگین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Drift</a:t>
            </a: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مابین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1- سازه کنترل نشده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rgbClr val="002060"/>
                </a:solidFill>
                <a:latin typeface="Calibri"/>
                <a:cs typeface="B Zar" pitchFamily="2" charset="-78"/>
              </a:rPr>
              <a:t>2- سازه کنترلی با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میراگر بهینه شده براساس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LA22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  <a:p>
            <a:pPr lvl="0"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rgbClr val="00B050"/>
                </a:solidFill>
                <a:latin typeface="Calibri"/>
                <a:cs typeface="B Zar" pitchFamily="2" charset="-78"/>
              </a:rPr>
              <a:t>3- سازه کنترلی با میراگر بهینه شده براساس</a:t>
            </a:r>
          </a:p>
          <a:p>
            <a:pPr lvl="0" algn="r" rtl="1">
              <a:lnSpc>
                <a:spcPct val="200000"/>
              </a:lnSpc>
              <a:defRPr/>
            </a:pPr>
            <a:r>
              <a:rPr lang="fa-IR" sz="2800" b="1" dirty="0">
                <a:solidFill>
                  <a:srgbClr val="00B050"/>
                </a:solidFill>
                <a:latin typeface="Calibri"/>
                <a:cs typeface="B Zar" pitchFamily="2" charset="-78"/>
              </a:rPr>
              <a:t>      میانگین 7 زلزله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0F0F2-8A39-402B-90B4-14F64BA19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201335" y="1367097"/>
            <a:ext cx="5293453" cy="50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801476" y="1141337"/>
            <a:ext cx="1005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2 : مدلسازی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TMD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A39F54-F3B5-47E7-90F5-8CB0F960E631}"/>
              </a:ext>
            </a:extLst>
          </p:cNvPr>
          <p:cNvGrpSpPr/>
          <p:nvPr/>
        </p:nvGrpSpPr>
        <p:grpSpPr>
          <a:xfrm>
            <a:off x="632859" y="1901107"/>
            <a:ext cx="11123673" cy="4436434"/>
            <a:chOff x="1" y="1604883"/>
            <a:chExt cx="11958981" cy="4886745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12F0CB02-8013-4C2D-9873-F642FC2FF65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" y="1837766"/>
            <a:ext cx="3516168" cy="4653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9910F26C-5AC6-42DF-A945-684C56A2273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854692" y="1837766"/>
            <a:ext cx="3809236" cy="4653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277EFD7C-C80D-437F-ADE2-1AE246D5658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078869" y="1604883"/>
            <a:ext cx="3880113" cy="48867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460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801476" y="1141337"/>
            <a:ext cx="10057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2 : مدلسازی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TMD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418BD-B649-42E6-A6BE-6F3A3BF43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2"/>
          <a:stretch/>
        </p:blipFill>
        <p:spPr>
          <a:xfrm>
            <a:off x="578301" y="2891106"/>
            <a:ext cx="10489879" cy="124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62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570381" y="1141337"/>
            <a:ext cx="42885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3 : کدنویسی الگوریتم</a:t>
            </a:r>
            <a:endParaRPr lang="en-US" sz="3200" b="1" dirty="0">
              <a:solidFill>
                <a:srgbClr val="C00000"/>
              </a:solidFill>
              <a:latin typeface="Calibri"/>
              <a:cs typeface="B Zar" pitchFamily="2" charset="-78"/>
            </a:endParaRPr>
          </a:p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ژنتیک در نرم افزار</a:t>
            </a:r>
            <a:endParaRPr lang="en-US" sz="3200" b="1" dirty="0">
              <a:solidFill>
                <a:srgbClr val="C00000"/>
              </a:solidFill>
              <a:latin typeface="Calibri"/>
              <a:cs typeface="B Zar" pitchFamily="2" charset="-78"/>
            </a:endParaRPr>
          </a:p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MATLAB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64BAA-301A-4C61-830F-F01C8A665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7" y="1621904"/>
            <a:ext cx="6566159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1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333037" y="1141337"/>
            <a:ext cx="1152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4 : کدنویسی شبکه عصبی در نرم افزار 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MATLAB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229E9-1713-41D8-840A-E60511E8D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2" y="2404608"/>
            <a:ext cx="4914072" cy="36060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97BD42-ADC7-4850-9072-32BE57105957}"/>
              </a:ext>
            </a:extLst>
          </p:cNvPr>
          <p:cNvGrpSpPr/>
          <p:nvPr/>
        </p:nvGrpSpPr>
        <p:grpSpPr>
          <a:xfrm>
            <a:off x="333037" y="3429000"/>
            <a:ext cx="5762963" cy="3040475"/>
            <a:chOff x="333037" y="3429000"/>
            <a:chExt cx="5762963" cy="3040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4C65E7-B1CD-490B-852D-B85611720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0"/>
            <a:stretch/>
          </p:blipFill>
          <p:spPr>
            <a:xfrm>
              <a:off x="333037" y="3429000"/>
              <a:ext cx="5477345" cy="30404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FC58D-27C5-425B-80B6-66CB6EF93B8E}"/>
                </a:ext>
              </a:extLst>
            </p:cNvPr>
            <p:cNvSpPr txBox="1"/>
            <p:nvPr/>
          </p:nvSpPr>
          <p:spPr>
            <a:xfrm>
              <a:off x="4960240" y="3540642"/>
              <a:ext cx="1135760" cy="10419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42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7570381" y="1141337"/>
            <a:ext cx="42885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جلسه 5 : استفاده از شبکه عصبی بعنوان تحلیلگر سریع بجای </a:t>
            </a:r>
            <a:r>
              <a:rPr lang="en-US" sz="3200" b="1" dirty="0" err="1">
                <a:solidFill>
                  <a:srgbClr val="C00000"/>
                </a:solidFill>
                <a:latin typeface="Calibri"/>
                <a:cs typeface="B Zar" pitchFamily="2" charset="-78"/>
              </a:rPr>
              <a:t>OpenSEES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7FD29-BAF0-48CC-A932-26AAC0A00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4" y="1245119"/>
            <a:ext cx="7476896" cy="48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2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F3A51-8A01-4149-9CD1-1821F40EAD0A}"/>
              </a:ext>
            </a:extLst>
          </p:cNvPr>
          <p:cNvGrpSpPr/>
          <p:nvPr/>
        </p:nvGrpSpPr>
        <p:grpSpPr>
          <a:xfrm>
            <a:off x="183794" y="2609010"/>
            <a:ext cx="5912206" cy="1370783"/>
            <a:chOff x="175419" y="2105670"/>
            <a:chExt cx="5912206" cy="137078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4B279F-8C3E-4457-8272-24B3419C9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23000" contrast="59000"/>
            </a:blip>
            <a:srcRect l="-173" t="-895" r="173" b="85743"/>
            <a:stretch/>
          </p:blipFill>
          <p:spPr>
            <a:xfrm>
              <a:off x="175420" y="2105670"/>
              <a:ext cx="5912205" cy="7549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DE7742-E7B4-44C6-9365-29DA8C37D794}"/>
                </a:ext>
              </a:extLst>
            </p:cNvPr>
            <p:cNvSpPr txBox="1"/>
            <p:nvPr/>
          </p:nvSpPr>
          <p:spPr>
            <a:xfrm>
              <a:off x="175419" y="2894498"/>
              <a:ext cx="5912205" cy="5819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85736" y="6108230"/>
                <a:ext cx="973177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مراحل طراحی غیرخطی میراگرجرمی تنظیم شده (</a:t>
                </a:r>
                <a:r>
                  <a:rPr lang="en-US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TMD</a:t>
                </a:r>
                <a:r>
                  <a:rPr lang="fa-IR" sz="2400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) براساس آیین نامه طراحی لرزه ای</a:t>
                </a: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960240" y="6549091"/>
            <a:ext cx="2811332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</a:rPr>
              <a:t>www.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lang="en-US" sz="1400" dirty="0">
                <a:solidFill>
                  <a:schemeClr val="bg1"/>
                </a:solidFill>
                <a:latin typeface="Calibri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A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91D9C-01E0-489F-A847-27D3FF7F657B}"/>
              </a:ext>
            </a:extLst>
          </p:cNvPr>
          <p:cNvSpPr txBox="1"/>
          <p:nvPr/>
        </p:nvSpPr>
        <p:spPr>
          <a:xfrm>
            <a:off x="1040235" y="1141337"/>
            <a:ext cx="10818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مراحل روش طراحی غیرخطی </a:t>
            </a:r>
            <a:r>
              <a:rPr lang="en-US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TMD </a:t>
            </a:r>
            <a:r>
              <a:rPr lang="fa-IR" sz="32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مطابق آیین نامه لرزه ای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7CBF2A-F4E5-4430-BB91-908A47777434}"/>
              </a:ext>
            </a:extLst>
          </p:cNvPr>
          <p:cNvGrpSpPr/>
          <p:nvPr/>
        </p:nvGrpSpPr>
        <p:grpSpPr>
          <a:xfrm>
            <a:off x="448355" y="2406358"/>
            <a:ext cx="11295290" cy="3831818"/>
            <a:chOff x="448355" y="2406358"/>
            <a:chExt cx="11295290" cy="383181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976108-E661-41D1-A074-4366C6502828}"/>
                </a:ext>
              </a:extLst>
            </p:cNvPr>
            <p:cNvSpPr/>
            <p:nvPr/>
          </p:nvSpPr>
          <p:spPr>
            <a:xfrm>
              <a:off x="448355" y="2406358"/>
              <a:ext cx="1129529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C00000"/>
                  </a:solidFill>
                  <a:cs typeface="B Zar" panose="00000400000000000000" pitchFamily="2" charset="-78"/>
                </a:rPr>
                <a:t>گام 1- </a:t>
              </a:r>
              <a:r>
                <a:rPr lang="fa-IR" dirty="0">
                  <a:cs typeface="B Zar" panose="00000400000000000000" pitchFamily="2" charset="-78"/>
                </a:rPr>
                <a:t>ايجاد مدل غيرخطی سازه و میراگر جرمی.</a:t>
              </a:r>
            </a:p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C00000"/>
                  </a:solidFill>
                  <a:cs typeface="B Zar" panose="00000400000000000000" pitchFamily="2" charset="-78"/>
                </a:rPr>
                <a:t>گام 2- </a:t>
              </a:r>
              <a:r>
                <a:rPr lang="fa-IR" dirty="0">
                  <a:cs typeface="B Zar" panose="00000400000000000000" pitchFamily="2" charset="-78"/>
                </a:rPr>
                <a:t>انتخاب 7 رکورد زلزله سازگار با شرايط زمين ساختی سازه مورد مطالعه.</a:t>
              </a:r>
            </a:p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C00000"/>
                  </a:solidFill>
                  <a:cs typeface="B Zar" panose="00000400000000000000" pitchFamily="2" charset="-78"/>
                </a:rPr>
                <a:t>گام 3-</a:t>
              </a:r>
              <a:r>
                <a:rPr lang="fa-IR" dirty="0">
                  <a:cs typeface="B Zar" panose="00000400000000000000" pitchFamily="2" charset="-78"/>
                </a:rPr>
                <a:t> آموزش شبکه عصبی مصنوعی برای یک تابع هدف مشخص</a:t>
              </a:r>
            </a:p>
            <a:p>
              <a:pPr algn="r" rtl="1">
                <a:lnSpc>
                  <a:spcPct val="150000"/>
                </a:lnSpc>
              </a:pPr>
              <a:r>
                <a:rPr lang="fa-IR" dirty="0">
                  <a:cs typeface="B Zar" panose="00000400000000000000" pitchFamily="2" charset="-78"/>
                </a:rPr>
                <a:t>	- تعيين يک بازه مناسب برای دامنه تغييرات پارامترهای </a:t>
              </a:r>
              <a:r>
                <a:rPr lang="en-US" dirty="0">
                  <a:cs typeface="B Zar" panose="00000400000000000000" pitchFamily="2" charset="-78"/>
                </a:rPr>
                <a:t>TMD</a:t>
              </a:r>
              <a:r>
                <a:rPr lang="fa-IR" dirty="0">
                  <a:cs typeface="B Zar" panose="00000400000000000000" pitchFamily="2" charset="-78"/>
                </a:rPr>
                <a:t> شامل جرم(</a:t>
              </a:r>
              <a:r>
                <a:rPr lang="en-US" dirty="0">
                  <a:cs typeface="B Zar" panose="00000400000000000000" pitchFamily="2" charset="-78"/>
                </a:rPr>
                <a:t>M</a:t>
              </a:r>
              <a:r>
                <a:rPr lang="fa-IR" dirty="0">
                  <a:cs typeface="B Zar" panose="00000400000000000000" pitchFamily="2" charset="-78"/>
                </a:rPr>
                <a:t>)، سختی(</a:t>
              </a:r>
              <a:r>
                <a:rPr lang="en-US" dirty="0">
                  <a:cs typeface="B Zar" panose="00000400000000000000" pitchFamily="2" charset="-78"/>
                </a:rPr>
                <a:t>K</a:t>
              </a:r>
              <a:r>
                <a:rPr lang="fa-IR" dirty="0">
                  <a:cs typeface="B Zar" panose="00000400000000000000" pitchFamily="2" charset="-78"/>
                </a:rPr>
                <a:t>) و میرایی(</a:t>
              </a:r>
              <a:r>
                <a:rPr lang="en-US" dirty="0">
                  <a:cs typeface="B Zar" panose="00000400000000000000" pitchFamily="2" charset="-78"/>
                </a:rPr>
                <a:t>C</a:t>
              </a:r>
              <a:r>
                <a:rPr lang="fa-IR" dirty="0">
                  <a:cs typeface="B Zar" panose="00000400000000000000" pitchFamily="2" charset="-78"/>
                </a:rPr>
                <a:t>). </a:t>
              </a:r>
            </a:p>
            <a:p>
              <a:pPr algn="r" rtl="1">
                <a:lnSpc>
                  <a:spcPct val="150000"/>
                </a:lnSpc>
              </a:pPr>
              <a:r>
                <a:rPr lang="en-US" dirty="0">
                  <a:cs typeface="B Zar" panose="00000400000000000000" pitchFamily="2" charset="-78"/>
                </a:rPr>
                <a:t>	-</a:t>
              </a:r>
              <a:r>
                <a:rPr lang="fa-IR" dirty="0">
                  <a:cs typeface="B Zar" panose="00000400000000000000" pitchFamily="2" charset="-78"/>
                </a:rPr>
                <a:t> انتخاب تعداد </a:t>
              </a:r>
              <a:r>
                <a:rPr lang="en-US" dirty="0">
                  <a:cs typeface="B Zar" panose="00000400000000000000" pitchFamily="2" charset="-78"/>
                </a:rPr>
                <a:t>n</a:t>
              </a:r>
              <a:r>
                <a:rPr lang="en-US" sz="1400" dirty="0">
                  <a:cs typeface="B Zar" panose="00000400000000000000" pitchFamily="2" charset="-78"/>
                </a:rPr>
                <a:t>m</a:t>
              </a:r>
              <a:r>
                <a:rPr lang="en-US" dirty="0">
                  <a:cs typeface="B Zar" panose="00000400000000000000" pitchFamily="2" charset="-78"/>
                </a:rPr>
                <a:t> </a:t>
              </a:r>
              <a:r>
                <a:rPr lang="fa-IR" dirty="0">
                  <a:cs typeface="B Zar" panose="00000400000000000000" pitchFamily="2" charset="-78"/>
                </a:rPr>
                <a:t>جرم، </a:t>
              </a:r>
              <a:r>
                <a:rPr lang="en-US" dirty="0" err="1">
                  <a:cs typeface="B Zar" panose="00000400000000000000" pitchFamily="2" charset="-78"/>
                </a:rPr>
                <a:t>n</a:t>
              </a:r>
              <a:r>
                <a:rPr lang="en-US" sz="1400" dirty="0" err="1">
                  <a:cs typeface="B Zar" panose="00000400000000000000" pitchFamily="2" charset="-78"/>
                </a:rPr>
                <a:t>k</a:t>
              </a:r>
              <a:r>
                <a:rPr lang="en-US" dirty="0">
                  <a:cs typeface="B Zar" panose="00000400000000000000" pitchFamily="2" charset="-78"/>
                </a:rPr>
                <a:t> </a:t>
              </a:r>
              <a:r>
                <a:rPr lang="fa-IR" dirty="0">
                  <a:cs typeface="B Zar" panose="00000400000000000000" pitchFamily="2" charset="-78"/>
                </a:rPr>
                <a:t>سختی و </a:t>
              </a:r>
              <a:r>
                <a:rPr lang="en-US" dirty="0" err="1">
                  <a:cs typeface="B Zar" panose="00000400000000000000" pitchFamily="2" charset="-78"/>
                </a:rPr>
                <a:t>n</a:t>
              </a:r>
              <a:r>
                <a:rPr lang="en-US" sz="1400" dirty="0" err="1">
                  <a:cs typeface="B Zar" panose="00000400000000000000" pitchFamily="2" charset="-78"/>
                </a:rPr>
                <a:t>c</a:t>
              </a:r>
              <a:r>
                <a:rPr lang="en-US" sz="1400" dirty="0">
                  <a:cs typeface="B Zar" panose="00000400000000000000" pitchFamily="2" charset="-78"/>
                </a:rPr>
                <a:t> </a:t>
              </a:r>
              <a:r>
                <a:rPr lang="fa-IR" sz="1400" dirty="0">
                  <a:cs typeface="B Zar" panose="00000400000000000000" pitchFamily="2" charset="-78"/>
                </a:rPr>
                <a:t> </a:t>
              </a:r>
              <a:r>
                <a:rPr lang="fa-IR" dirty="0">
                  <a:cs typeface="B Zar" panose="00000400000000000000" pitchFamily="2" charset="-78"/>
                </a:rPr>
                <a:t>ميرايی در محدوده بازه های تعيين شده </a:t>
              </a:r>
              <a:endParaRPr lang="en-US" dirty="0">
                <a:cs typeface="B Zar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dirty="0">
                  <a:cs typeface="B Zar" panose="00000400000000000000" pitchFamily="2" charset="-78"/>
                </a:rPr>
                <a:t>	- تحليل ديناميکی غيرخطی سازه مجهز به ميراگر جرمی در هر يک از </a:t>
              </a:r>
              <a:r>
                <a:rPr lang="en-US" dirty="0">
                  <a:cs typeface="B Zar" panose="00000400000000000000" pitchFamily="2" charset="-78"/>
                </a:rPr>
                <a:t>N </a:t>
              </a:r>
              <a:r>
                <a:rPr lang="fa-IR" dirty="0">
                  <a:cs typeface="B Zar" panose="00000400000000000000" pitchFamily="2" charset="-78"/>
                </a:rPr>
                <a:t>حالت </a:t>
              </a:r>
              <a:endParaRPr lang="en-US" dirty="0">
                <a:cs typeface="B Zar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dirty="0">
                  <a:cs typeface="B Zar" panose="00000400000000000000" pitchFamily="2" charset="-78"/>
                </a:rPr>
                <a:t>	- تشکیل ماتریس های ورودی و هدف و انجام آموزش شبکه عصبی</a:t>
              </a:r>
            </a:p>
            <a:p>
              <a:pPr algn="r" rtl="1">
                <a:lnSpc>
                  <a:spcPct val="150000"/>
                </a:lnSpc>
              </a:pPr>
              <a:r>
                <a:rPr lang="fa-IR" dirty="0">
                  <a:cs typeface="B Zar" panose="00000400000000000000" pitchFamily="2" charset="-78"/>
                </a:rPr>
                <a:t>	- تست شبکه عصبی برای هر زلزله.</a:t>
              </a:r>
            </a:p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C00000"/>
                  </a:solidFill>
                  <a:cs typeface="B Zar" panose="00000400000000000000" pitchFamily="2" charset="-78"/>
                </a:rPr>
                <a:t>گام 4-</a:t>
              </a:r>
              <a:r>
                <a:rPr lang="fa-IR" dirty="0">
                  <a:cs typeface="B Zar" panose="00000400000000000000" pitchFamily="2" charset="-78"/>
                </a:rPr>
                <a:t> اجرای الگوريتم ژنتيک با استفاده از شبکه های عصبی آموزش داده شده و یافتن پارامترهای بهینه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D692D273-78F5-455D-8A2F-4DA68D6757FB}"/>
                </a:ext>
              </a:extLst>
            </p:cNvPr>
            <p:cNvSpPr/>
            <p:nvPr/>
          </p:nvSpPr>
          <p:spPr>
            <a:xfrm>
              <a:off x="10796631" y="3791824"/>
              <a:ext cx="117446" cy="654341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9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1340</Words>
  <Application>Microsoft Office PowerPoint</Application>
  <PresentationFormat>Widescreen</PresentationFormat>
  <Paragraphs>182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2  Mah</vt:lpstr>
      <vt:lpstr>A Afsaneh</vt:lpstr>
      <vt:lpstr>Arial</vt:lpstr>
      <vt:lpstr>B Karim</vt:lpstr>
      <vt:lpstr>B Yagut</vt:lpstr>
      <vt:lpstr>B Zar</vt:lpstr>
      <vt:lpstr>Calibri</vt:lpstr>
      <vt:lpstr>Calibri Light</vt:lpstr>
      <vt:lpstr>Rockwell</vt:lpstr>
      <vt:lpstr>Times New Roman</vt:lpstr>
      <vt:lpstr>Office Theme</vt:lpstr>
      <vt:lpstr>1_Office Theme</vt:lpstr>
      <vt:lpstr>جلسه پنجم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بهینه سازی سازه فلزی مجهز به TMD  بکمک الگوریتم ژنتیک و شبکه عصبی</dc:title>
  <dc:creator>Windows User</dc:creator>
  <cp:lastModifiedBy>Sazesaz</cp:lastModifiedBy>
  <cp:revision>385</cp:revision>
  <dcterms:created xsi:type="dcterms:W3CDTF">2019-12-02T04:42:17Z</dcterms:created>
  <dcterms:modified xsi:type="dcterms:W3CDTF">2021-07-08T20:36:19Z</dcterms:modified>
</cp:coreProperties>
</file>